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6"/>
  </p:notesMasterIdLst>
  <p:sldIdLst>
    <p:sldId id="256" r:id="rId2"/>
    <p:sldId id="257" r:id="rId3"/>
    <p:sldId id="258" r:id="rId4"/>
    <p:sldId id="261" r:id="rId5"/>
    <p:sldId id="266" r:id="rId6"/>
    <p:sldId id="262" r:id="rId7"/>
    <p:sldId id="270" r:id="rId8"/>
    <p:sldId id="271" r:id="rId9"/>
    <p:sldId id="272" r:id="rId10"/>
    <p:sldId id="273" r:id="rId11"/>
    <p:sldId id="274" r:id="rId12"/>
    <p:sldId id="268" r:id="rId13"/>
    <p:sldId id="263" r:id="rId14"/>
    <p:sldId id="264" r:id="rId15"/>
    <p:sldId id="282" r:id="rId16"/>
    <p:sldId id="284" r:id="rId17"/>
    <p:sldId id="281" r:id="rId18"/>
    <p:sldId id="283" r:id="rId19"/>
    <p:sldId id="277" r:id="rId20"/>
    <p:sldId id="278" r:id="rId21"/>
    <p:sldId id="280" r:id="rId22"/>
    <p:sldId id="285" r:id="rId23"/>
    <p:sldId id="259"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BE481-CFE5-49CD-A8B9-3ABDA6709BEA}" type="datetimeFigureOut">
              <a:rPr lang="en-IN" smtClean="0"/>
              <a:t>20-09-2024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B2421-04E7-4D78-BF9C-A840F0E7ED12}" type="slidenum">
              <a:rPr lang="en-IN" smtClean="0"/>
              <a:t>‹#›</a:t>
            </a:fld>
            <a:endParaRPr lang="en-IN"/>
          </a:p>
        </p:txBody>
      </p:sp>
    </p:spTree>
    <p:extLst>
      <p:ext uri="{BB962C8B-B14F-4D97-AF65-F5344CB8AC3E}">
        <p14:creationId xmlns:p14="http://schemas.microsoft.com/office/powerpoint/2010/main" val="299079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8B2421-04E7-4D78-BF9C-A840F0E7ED12}" type="slidenum">
              <a:rPr lang="en-IN" smtClean="0"/>
              <a:t>23</a:t>
            </a:fld>
            <a:endParaRPr lang="en-IN"/>
          </a:p>
        </p:txBody>
      </p:sp>
    </p:spTree>
    <p:extLst>
      <p:ext uri="{BB962C8B-B14F-4D97-AF65-F5344CB8AC3E}">
        <p14:creationId xmlns:p14="http://schemas.microsoft.com/office/powerpoint/2010/main" val="371797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3641882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275504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6562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1504304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1453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435732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1298246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92154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3666138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63469-8A2D-4906-AB8F-D9D349F9AE33}" type="datetimeFigureOut">
              <a:rPr lang="en-IN" smtClean="0"/>
              <a:t>20-09-2024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201074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963469-8A2D-4906-AB8F-D9D349F9AE33}"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116437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963469-8A2D-4906-AB8F-D9D349F9AE33}" type="datetimeFigureOut">
              <a:rPr lang="en-IN" smtClean="0"/>
              <a:t>20-09-2024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313508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963469-8A2D-4906-AB8F-D9D349F9AE33}" type="datetimeFigureOut">
              <a:rPr lang="en-IN" smtClean="0"/>
              <a:t>20-09-2024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117240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63469-8A2D-4906-AB8F-D9D349F9AE33}" type="datetimeFigureOut">
              <a:rPr lang="en-IN" smtClean="0"/>
              <a:t>20-09-2024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2124909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963469-8A2D-4906-AB8F-D9D349F9AE33}" type="datetimeFigureOut">
              <a:rPr lang="en-IN" smtClean="0"/>
              <a:t>20-09-2024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E86C3D-BAE4-4E04-A6F9-88F3BC10BE28}" type="slidenum">
              <a:rPr lang="en-IN" smtClean="0"/>
              <a:t>‹#›</a:t>
            </a:fld>
            <a:endParaRPr lang="en-IN"/>
          </a:p>
        </p:txBody>
      </p:sp>
    </p:spTree>
    <p:extLst>
      <p:ext uri="{BB962C8B-B14F-4D97-AF65-F5344CB8AC3E}">
        <p14:creationId xmlns:p14="http://schemas.microsoft.com/office/powerpoint/2010/main" val="391765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E86C3D-BAE4-4E04-A6F9-88F3BC10BE28}" type="slidenum">
              <a:rPr lang="en-IN" smtClean="0"/>
              <a:t>‹#›</a:t>
            </a:fld>
            <a:endParaRPr lang="en-IN"/>
          </a:p>
        </p:txBody>
      </p:sp>
      <p:sp>
        <p:nvSpPr>
          <p:cNvPr id="5" name="Date Placeholder 4"/>
          <p:cNvSpPr>
            <a:spLocks noGrp="1"/>
          </p:cNvSpPr>
          <p:nvPr>
            <p:ph type="dt" sz="half" idx="10"/>
          </p:nvPr>
        </p:nvSpPr>
        <p:spPr/>
        <p:txBody>
          <a:bodyPr/>
          <a:lstStyle/>
          <a:p>
            <a:fld id="{0E963469-8A2D-4906-AB8F-D9D349F9AE33}" type="datetimeFigureOut">
              <a:rPr lang="en-IN" smtClean="0"/>
              <a:t>20-09-2024</a:t>
            </a:fld>
            <a:endParaRPr lang="en-IN"/>
          </a:p>
        </p:txBody>
      </p:sp>
    </p:spTree>
    <p:extLst>
      <p:ext uri="{BB962C8B-B14F-4D97-AF65-F5344CB8AC3E}">
        <p14:creationId xmlns:p14="http://schemas.microsoft.com/office/powerpoint/2010/main" val="2133714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963469-8A2D-4906-AB8F-D9D349F9AE33}" type="datetimeFigureOut">
              <a:rPr lang="en-IN" smtClean="0"/>
              <a:t>20-09-2024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0E86C3D-BAE4-4E04-A6F9-88F3BC10BE28}" type="slidenum">
              <a:rPr lang="en-IN" smtClean="0"/>
              <a:t>‹#›</a:t>
            </a:fld>
            <a:endParaRPr lang="en-IN"/>
          </a:p>
        </p:txBody>
      </p:sp>
    </p:spTree>
    <p:extLst>
      <p:ext uri="{BB962C8B-B14F-4D97-AF65-F5344CB8AC3E}">
        <p14:creationId xmlns:p14="http://schemas.microsoft.com/office/powerpoint/2010/main" val="276526004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www.diva-portal.org/smash/record.jsf?pid=diva2%3A1146233&amp;dswid=-2888"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researchgate.net/publication/239534098_Footstep_detection_and_tracking"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academia.edu/36869218/Border_Surveillance_and_Intruder_Detection_Using_Wireless_Sensor_Networks_A_Brief_Surve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124121-3787-4D48-A198-AB15C9BD71F4}"/>
              </a:ext>
            </a:extLst>
          </p:cNvPr>
          <p:cNvSpPr>
            <a:spLocks noGrp="1"/>
          </p:cNvSpPr>
          <p:nvPr>
            <p:ph type="subTitle" idx="1"/>
          </p:nvPr>
        </p:nvSpPr>
        <p:spPr>
          <a:xfrm>
            <a:off x="0" y="1655762"/>
            <a:ext cx="12192000" cy="5202238"/>
          </a:xfrm>
        </p:spPr>
        <p:txBody>
          <a:bodyPr>
            <a:normAutofit/>
          </a:bodyPr>
          <a:lstStyle/>
          <a:p>
            <a:pPr marL="268288" indent="-92075" algn="ctr"/>
            <a:r>
              <a:rPr lang="en-US" dirty="0">
                <a:solidFill>
                  <a:schemeClr val="tx1"/>
                </a:solidFill>
              </a:rPr>
              <a:t>Department Of Electronics and Telecommunication Engineering</a:t>
            </a:r>
          </a:p>
          <a:p>
            <a:endParaRPr lang="en-US" dirty="0">
              <a:solidFill>
                <a:schemeClr val="tx1"/>
              </a:solidFill>
            </a:endParaRPr>
          </a:p>
          <a:p>
            <a:pPr algn="ctr"/>
            <a:r>
              <a:rPr lang="en-US" dirty="0">
                <a:solidFill>
                  <a:schemeClr val="tx1"/>
                </a:solidFill>
              </a:rPr>
              <a:t>A Presentation on : Enemy Intrusion Detector</a:t>
            </a:r>
          </a:p>
          <a:p>
            <a:pPr algn="l"/>
            <a:endParaRPr lang="en-US" sz="1050" dirty="0">
              <a:solidFill>
                <a:schemeClr val="tx1"/>
              </a:solidFill>
            </a:endParaRPr>
          </a:p>
          <a:p>
            <a:pPr algn="l"/>
            <a:r>
              <a:rPr lang="en-US" sz="1800" dirty="0">
                <a:solidFill>
                  <a:schemeClr val="tx1"/>
                </a:solidFill>
              </a:rPr>
              <a:t>IN THE PARTIAL FULFILLMENT FOR THE AWARD OF THE DEGREE OF</a:t>
            </a:r>
          </a:p>
          <a:p>
            <a:pPr algn="l"/>
            <a:r>
              <a:rPr lang="en-US" sz="1800" dirty="0">
                <a:solidFill>
                  <a:schemeClr val="tx1"/>
                </a:solidFill>
              </a:rPr>
              <a:t>BACHELOR OF ENGINEERING IN ELECTRONICS AND TELECOMMUNICATION</a:t>
            </a:r>
          </a:p>
          <a:p>
            <a:pPr algn="l"/>
            <a:endParaRPr lang="en-US" sz="1800" dirty="0">
              <a:solidFill>
                <a:schemeClr val="tx1"/>
              </a:solidFill>
            </a:endParaRPr>
          </a:p>
          <a:p>
            <a:pPr algn="l"/>
            <a:r>
              <a:rPr lang="en-US" sz="1800" dirty="0">
                <a:solidFill>
                  <a:schemeClr val="tx1"/>
                </a:solidFill>
              </a:rPr>
              <a:t>Presented By:</a:t>
            </a:r>
          </a:p>
          <a:p>
            <a:pPr algn="l"/>
            <a:endParaRPr lang="en-US" sz="1800" dirty="0">
              <a:solidFill>
                <a:schemeClr val="tx1"/>
              </a:solidFill>
            </a:endParaRPr>
          </a:p>
          <a:p>
            <a:pPr algn="l"/>
            <a:r>
              <a:rPr lang="en-US" sz="1800" dirty="0">
                <a:solidFill>
                  <a:schemeClr val="tx1"/>
                </a:solidFill>
              </a:rPr>
              <a:t>1.Krishna Shah</a:t>
            </a:r>
          </a:p>
          <a:p>
            <a:pPr algn="l"/>
            <a:r>
              <a:rPr lang="en-US" sz="1800" dirty="0">
                <a:solidFill>
                  <a:schemeClr val="tx1"/>
                </a:solidFill>
              </a:rPr>
              <a:t>2.Prajwal Joshi</a:t>
            </a:r>
          </a:p>
          <a:p>
            <a:pPr algn="l"/>
            <a:r>
              <a:rPr lang="en-US" sz="1800" dirty="0">
                <a:solidFill>
                  <a:schemeClr val="tx1"/>
                </a:solidFill>
              </a:rPr>
              <a:t>3.Tirth Shah</a:t>
            </a:r>
          </a:p>
          <a:p>
            <a:pPr algn="l"/>
            <a:r>
              <a:rPr lang="en-US" sz="1800" dirty="0">
                <a:solidFill>
                  <a:schemeClr val="tx1"/>
                </a:solidFill>
              </a:rPr>
              <a:t>Guided By: Dr. M.P. Sardey</a:t>
            </a:r>
            <a:endParaRPr lang="en-IN" sz="900" dirty="0">
              <a:solidFill>
                <a:schemeClr val="tx1"/>
              </a:solidFill>
            </a:endParaRPr>
          </a:p>
        </p:txBody>
      </p:sp>
      <p:pic>
        <p:nvPicPr>
          <p:cNvPr id="1026" name="Picture 2">
            <a:extLst>
              <a:ext uri="{FF2B5EF4-FFF2-40B4-BE49-F238E27FC236}">
                <a16:creationId xmlns:a16="http://schemas.microsoft.com/office/drawing/2014/main" id="{F9F11EB5-4464-4035-82E0-A2EF966A0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7839455"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731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62E93-8915-4770-B8BF-EA633C152835}"/>
              </a:ext>
            </a:extLst>
          </p:cNvPr>
          <p:cNvSpPr>
            <a:spLocks noGrp="1"/>
          </p:cNvSpPr>
          <p:nvPr>
            <p:ph idx="1"/>
          </p:nvPr>
        </p:nvSpPr>
        <p:spPr>
          <a:xfrm>
            <a:off x="0" y="0"/>
            <a:ext cx="9799782" cy="6857999"/>
          </a:xfrm>
        </p:spPr>
        <p:txBody>
          <a:bodyPr/>
          <a:lstStyle/>
          <a:p>
            <a:pPr rtl="0">
              <a:spcBef>
                <a:spcPts val="0"/>
              </a:spcBef>
              <a:spcAft>
                <a:spcPts val="0"/>
              </a:spcAft>
            </a:pPr>
            <a:r>
              <a:rPr lang="en-IN" sz="1800" b="1" i="0" u="none" strike="noStrike" dirty="0">
                <a:solidFill>
                  <a:srgbClr val="000000"/>
                </a:solidFill>
                <a:effectLst/>
                <a:latin typeface="Arial" panose="020B0604020202020204" pitchFamily="34" charset="0"/>
              </a:rPr>
              <a:t>AP7312-1533W6-7</a:t>
            </a:r>
          </a:p>
          <a:p>
            <a:pPr rtl="0">
              <a:spcBef>
                <a:spcPts val="0"/>
              </a:spcBef>
              <a:spcAft>
                <a:spcPts val="0"/>
              </a:spcAft>
            </a:pPr>
            <a:endParaRPr lang="en-IN" dirty="0">
              <a:solidFill>
                <a:srgbClr val="000000"/>
              </a:solidFill>
              <a:latin typeface="Arial" panose="020B0604020202020204" pitchFamily="34" charset="0"/>
            </a:endParaRPr>
          </a:p>
          <a:p>
            <a:pPr>
              <a:spcBef>
                <a:spcPts val="0"/>
              </a:spcBef>
              <a:buFont typeface="Wingdings" panose="05000000000000000000" pitchFamily="2" charset="2"/>
              <a:buChar char="Ø"/>
            </a:pPr>
            <a:r>
              <a:rPr lang="en-IN" b="0" dirty="0">
                <a:effectLst/>
              </a:rPr>
              <a:t>This is a dc/dc converter which we are using to converts the output of the d7s sensor into the output which the processor can read.</a:t>
            </a:r>
          </a:p>
          <a:p>
            <a:pPr>
              <a:buFont typeface="Wingdings" panose="05000000000000000000" pitchFamily="2" charset="2"/>
              <a:buChar char="Ø"/>
            </a:pPr>
            <a:r>
              <a:rPr lang="en-US" dirty="0"/>
              <a:t>The AP7312 is 150mA, dual fixed output voltage, low dropout linear regulator. </a:t>
            </a:r>
          </a:p>
          <a:p>
            <a:pPr>
              <a:buFont typeface="Wingdings" panose="05000000000000000000" pitchFamily="2" charset="2"/>
              <a:buChar char="Ø"/>
            </a:pPr>
            <a:r>
              <a:rPr lang="en-US" dirty="0"/>
              <a:t>The AP7312 include the pass element, error amplifier, band-gap, current limit and thermal shutdown circuitry which protect the IC from damage in fault conditions. </a:t>
            </a:r>
          </a:p>
          <a:p>
            <a:pPr>
              <a:buFont typeface="Wingdings" panose="05000000000000000000" pitchFamily="2" charset="2"/>
              <a:buChar char="Ø"/>
            </a:pPr>
            <a:r>
              <a:rPr lang="en-US" dirty="0"/>
              <a:t>The AP7312 has two enable pins (EN1 and EN2) to independently turn the respective channel on when a logic high level is applied. </a:t>
            </a:r>
          </a:p>
          <a:p>
            <a:pPr>
              <a:buFont typeface="Wingdings" panose="05000000000000000000" pitchFamily="2" charset="2"/>
              <a:buChar char="Ø"/>
            </a:pPr>
            <a:r>
              <a:rPr lang="en-US" dirty="0"/>
              <a:t>The characteristics of low dropout voltage and low quiescent current make it suitable for low power applications. The typical quiescent current is approximately 60μA.</a:t>
            </a:r>
          </a:p>
          <a:p>
            <a:pPr>
              <a:buFont typeface="Wingdings" panose="05000000000000000000" pitchFamily="2" charset="2"/>
              <a:buChar char="Ø"/>
            </a:pPr>
            <a:r>
              <a:rPr lang="en-US" dirty="0"/>
              <a:t>Applications-</a:t>
            </a:r>
          </a:p>
          <a:p>
            <a:pPr>
              <a:buFont typeface="Wingdings" panose="05000000000000000000" pitchFamily="2" charset="2"/>
              <a:buChar char="Ø"/>
            </a:pPr>
            <a:r>
              <a:rPr lang="en-US" dirty="0"/>
              <a:t>Cellular Phones </a:t>
            </a:r>
          </a:p>
          <a:p>
            <a:pPr>
              <a:buFont typeface="Wingdings" panose="05000000000000000000" pitchFamily="2" charset="2"/>
              <a:buChar char="Ø"/>
            </a:pPr>
            <a:r>
              <a:rPr lang="en-US" dirty="0"/>
              <a:t>• Smart Phones, PDAs </a:t>
            </a:r>
          </a:p>
          <a:p>
            <a:pPr>
              <a:buFont typeface="Wingdings" panose="05000000000000000000" pitchFamily="2" charset="2"/>
              <a:buChar char="Ø"/>
            </a:pPr>
            <a:r>
              <a:rPr lang="en-US" dirty="0"/>
              <a:t>• MP3/MP4 </a:t>
            </a:r>
          </a:p>
          <a:p>
            <a:pPr>
              <a:buFont typeface="Wingdings" panose="05000000000000000000" pitchFamily="2" charset="2"/>
              <a:buChar char="Ø"/>
            </a:pPr>
            <a:r>
              <a:rPr lang="en-US" dirty="0"/>
              <a:t>• Bluetooth head set </a:t>
            </a:r>
          </a:p>
          <a:p>
            <a:pPr>
              <a:buFont typeface="Wingdings" panose="05000000000000000000" pitchFamily="2" charset="2"/>
              <a:buChar char="Ø"/>
            </a:pPr>
            <a:r>
              <a:rPr lang="en-US" dirty="0"/>
              <a:t>• Low power application </a:t>
            </a:r>
            <a:endParaRPr lang="en-IN" dirty="0"/>
          </a:p>
        </p:txBody>
      </p:sp>
    </p:spTree>
    <p:extLst>
      <p:ext uri="{BB962C8B-B14F-4D97-AF65-F5344CB8AC3E}">
        <p14:creationId xmlns:p14="http://schemas.microsoft.com/office/powerpoint/2010/main" val="113527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25AD4-24AB-4AAF-ABBD-5C13D9C138D5}"/>
              </a:ext>
            </a:extLst>
          </p:cNvPr>
          <p:cNvSpPr>
            <a:spLocks noGrp="1"/>
          </p:cNvSpPr>
          <p:nvPr>
            <p:ph idx="1"/>
          </p:nvPr>
        </p:nvSpPr>
        <p:spPr>
          <a:xfrm>
            <a:off x="-1" y="0"/>
            <a:ext cx="10381673" cy="6858000"/>
          </a:xfrm>
        </p:spPr>
        <p:txBody>
          <a:bodyPr/>
          <a:lstStyle/>
          <a:p>
            <a:pPr marL="0" indent="0">
              <a:buNone/>
            </a:pPr>
            <a:r>
              <a:rPr lang="en-US" dirty="0"/>
              <a:t>    </a:t>
            </a:r>
            <a:r>
              <a:rPr lang="en-US" sz="2000" b="1" dirty="0"/>
              <a:t>MCP73831/2</a:t>
            </a:r>
            <a:endParaRPr lang="en-IN" b="1" dirty="0"/>
          </a:p>
          <a:p>
            <a:pPr>
              <a:buFont typeface="Wingdings" panose="05000000000000000000" pitchFamily="2" charset="2"/>
              <a:buChar char="Ø"/>
            </a:pPr>
            <a:endParaRPr lang="en-IN" dirty="0"/>
          </a:p>
          <a:p>
            <a:pPr>
              <a:buFont typeface="Wingdings" panose="05000000000000000000" pitchFamily="2" charset="2"/>
              <a:buChar char="Ø"/>
            </a:pPr>
            <a:r>
              <a:rPr lang="en-US" dirty="0"/>
              <a:t>The MCP73831/2 devices are highly advanced linear charge management controllers for use in space limited, cost-sensitive applications.</a:t>
            </a:r>
          </a:p>
          <a:p>
            <a:pPr>
              <a:buFont typeface="Wingdings" panose="05000000000000000000" pitchFamily="2" charset="2"/>
              <a:buChar char="Ø"/>
            </a:pPr>
            <a:r>
              <a:rPr lang="en-US" dirty="0"/>
              <a:t>Along with their small physical size, the low number of external components required make the MCP73831/2 ideally suited for portable applications.</a:t>
            </a:r>
          </a:p>
          <a:p>
            <a:pPr>
              <a:buFont typeface="Wingdings" panose="05000000000000000000" pitchFamily="2" charset="2"/>
              <a:buChar char="Ø"/>
            </a:pPr>
            <a:r>
              <a:rPr lang="en-IN" b="1" dirty="0"/>
              <a:t>Applications</a:t>
            </a:r>
            <a:r>
              <a:rPr lang="en-IN" dirty="0"/>
              <a:t>: </a:t>
            </a:r>
          </a:p>
          <a:p>
            <a:pPr>
              <a:buFont typeface="Wingdings" panose="05000000000000000000" pitchFamily="2" charset="2"/>
              <a:buChar char="Ø"/>
            </a:pPr>
            <a:r>
              <a:rPr lang="en-IN" dirty="0"/>
              <a:t> Lithium-Ion/Lithium-Polymer Battery Chargers </a:t>
            </a:r>
          </a:p>
          <a:p>
            <a:pPr>
              <a:buFont typeface="Wingdings" panose="05000000000000000000" pitchFamily="2" charset="2"/>
              <a:buChar char="Ø"/>
            </a:pPr>
            <a:r>
              <a:rPr lang="en-IN" dirty="0"/>
              <a:t> Personal Data Assistants </a:t>
            </a:r>
          </a:p>
          <a:p>
            <a:pPr>
              <a:buFont typeface="Wingdings" panose="05000000000000000000" pitchFamily="2" charset="2"/>
              <a:buChar char="Ø"/>
            </a:pPr>
            <a:r>
              <a:rPr lang="en-IN" dirty="0"/>
              <a:t> Cellular Telephones </a:t>
            </a:r>
          </a:p>
          <a:p>
            <a:pPr>
              <a:buFont typeface="Wingdings" panose="05000000000000000000" pitchFamily="2" charset="2"/>
              <a:buChar char="Ø"/>
            </a:pPr>
            <a:r>
              <a:rPr lang="en-IN" dirty="0"/>
              <a:t> Digital Cameras </a:t>
            </a:r>
          </a:p>
          <a:p>
            <a:pPr>
              <a:buFont typeface="Wingdings" panose="05000000000000000000" pitchFamily="2" charset="2"/>
              <a:buChar char="Ø"/>
            </a:pPr>
            <a:r>
              <a:rPr lang="en-IN" dirty="0"/>
              <a:t> MP3 Players </a:t>
            </a:r>
          </a:p>
          <a:p>
            <a:pPr>
              <a:buFont typeface="Wingdings" panose="05000000000000000000" pitchFamily="2" charset="2"/>
              <a:buChar char="Ø"/>
            </a:pPr>
            <a:r>
              <a:rPr lang="en-IN" dirty="0"/>
              <a:t> Bluetooth Headsets </a:t>
            </a:r>
          </a:p>
          <a:p>
            <a:pPr>
              <a:buFont typeface="Wingdings" panose="05000000000000000000" pitchFamily="2" charset="2"/>
              <a:buChar char="Ø"/>
            </a:pPr>
            <a:r>
              <a:rPr lang="en-IN" dirty="0"/>
              <a:t> USB Chargers</a:t>
            </a:r>
            <a:endParaRPr lang="en-US" dirty="0"/>
          </a:p>
        </p:txBody>
      </p:sp>
    </p:spTree>
    <p:extLst>
      <p:ext uri="{BB962C8B-B14F-4D97-AF65-F5344CB8AC3E}">
        <p14:creationId xmlns:p14="http://schemas.microsoft.com/office/powerpoint/2010/main" val="58060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F708-20C0-4A48-9E94-0C2E96D9D3C9}"/>
              </a:ext>
            </a:extLst>
          </p:cNvPr>
          <p:cNvSpPr>
            <a:spLocks noGrp="1"/>
          </p:cNvSpPr>
          <p:nvPr>
            <p:ph type="title"/>
          </p:nvPr>
        </p:nvSpPr>
        <p:spPr>
          <a:xfrm>
            <a:off x="0" y="18473"/>
            <a:ext cx="8596668" cy="1320800"/>
          </a:xfrm>
        </p:spPr>
        <p:txBody>
          <a:bodyPr/>
          <a:lstStyle/>
          <a:p>
            <a:r>
              <a:rPr lang="en-IN" sz="4400" dirty="0"/>
              <a:t>T</a:t>
            </a:r>
            <a:r>
              <a:rPr lang="en-IN" dirty="0"/>
              <a:t>echnical Specifications</a:t>
            </a:r>
          </a:p>
        </p:txBody>
      </p:sp>
      <p:sp>
        <p:nvSpPr>
          <p:cNvPr id="3" name="Content Placeholder 2">
            <a:extLst>
              <a:ext uri="{FF2B5EF4-FFF2-40B4-BE49-F238E27FC236}">
                <a16:creationId xmlns:a16="http://schemas.microsoft.com/office/drawing/2014/main" id="{86B13435-F7B5-4350-BBCF-D0C677B6B748}"/>
              </a:ext>
            </a:extLst>
          </p:cNvPr>
          <p:cNvSpPr>
            <a:spLocks noGrp="1"/>
          </p:cNvSpPr>
          <p:nvPr>
            <p:ph idx="1"/>
          </p:nvPr>
        </p:nvSpPr>
        <p:spPr>
          <a:xfrm>
            <a:off x="0" y="1339273"/>
            <a:ext cx="12192000" cy="5518727"/>
          </a:xfrm>
        </p:spPr>
        <p:txBody>
          <a:bodyPr>
            <a:normAutofit lnSpcReduction="10000"/>
          </a:bodyPr>
          <a:lstStyle/>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11430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Geophone with ADC - Analog devices AD7194</a:t>
            </a:r>
          </a:p>
          <a:p>
            <a:pPr marL="114300" indent="0" rtl="0" fontAlgn="base">
              <a:spcBef>
                <a:spcPts val="0"/>
              </a:spcBef>
              <a:spcAft>
                <a:spcPts val="0"/>
              </a:spcAft>
              <a:buNone/>
            </a:pPr>
            <a:endParaRPr lang="en-US" dirty="0">
              <a:solidFill>
                <a:srgbClr val="000000"/>
              </a:solidFill>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AD7194 is a  low  noise, complete  analog front  end  for  high precision  measurement  applications. It  contains a  low  noise,   24-bit  sigma-delta (Σ-Δ)  analog-to-digital  converter (ADC). </a:t>
            </a:r>
          </a:p>
          <a:p>
            <a:pPr rtl="0">
              <a:spcBef>
                <a:spcPts val="0"/>
              </a:spcBef>
              <a:spcAft>
                <a:spcPts val="0"/>
              </a:spcAft>
            </a:pP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The  on-chip  low  noise  gain  stage  means that  signals of  small amplitude can  interface directly  to  the ADC. </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device can  be configured  to  have  eight  differential  inputs  or sixteen  pseudo  differential  inputs.  The on-chip 4.92  MHz  clock can  be  used  as  the  clock  source  to  the  ADC  or,  alternatively,  an external  clock  or  crystal  can  be  used.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a:spcBef>
                <a:spcPts val="0"/>
              </a:spcBef>
            </a:pPr>
            <a:r>
              <a:rPr lang="en-US" sz="1800" b="0" i="0" u="none" strike="noStrike" dirty="0">
                <a:solidFill>
                  <a:srgbClr val="000000"/>
                </a:solidFill>
                <a:effectLst/>
                <a:latin typeface="Arial" panose="020B0604020202020204" pitchFamily="34" charset="0"/>
              </a:rPr>
              <a:t>The  output  data rate  from the part  can  be varied  from  4.7  Hz  to  4.8  kHz.   </a:t>
            </a:r>
            <a:endParaRPr lang="en-US" b="0" dirty="0">
              <a:effectLst/>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b="0" dirty="0">
              <a:effectLst/>
            </a:endParaRPr>
          </a:p>
          <a:p>
            <a:pPr marL="0" indent="0" rtl="0">
              <a:spcBef>
                <a:spcPts val="0"/>
              </a:spcBef>
              <a:spcAft>
                <a:spcPts val="0"/>
              </a:spcAft>
              <a:buNone/>
            </a:pPr>
            <a:endParaRPr lang="en-US" dirty="0">
              <a:solidFill>
                <a:srgbClr val="000000"/>
              </a:solidFill>
              <a:latin typeface="Arial" panose="020B0604020202020204" pitchFamily="34" charset="0"/>
            </a:endParaRPr>
          </a:p>
          <a:p>
            <a:pPr marL="0" indent="0">
              <a:buNone/>
            </a:pPr>
            <a:br>
              <a:rPr lang="en-US" dirty="0"/>
            </a:br>
            <a:endParaRPr lang="en-IN" dirty="0"/>
          </a:p>
        </p:txBody>
      </p:sp>
    </p:spTree>
    <p:extLst>
      <p:ext uri="{BB962C8B-B14F-4D97-AF65-F5344CB8AC3E}">
        <p14:creationId xmlns:p14="http://schemas.microsoft.com/office/powerpoint/2010/main" val="2060794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3D47-B62F-45F3-8F1C-C5688BB7001A}"/>
              </a:ext>
            </a:extLst>
          </p:cNvPr>
          <p:cNvSpPr>
            <a:spLocks noGrp="1"/>
          </p:cNvSpPr>
          <p:nvPr>
            <p:ph type="title"/>
          </p:nvPr>
        </p:nvSpPr>
        <p:spPr>
          <a:xfrm>
            <a:off x="0" y="18256"/>
            <a:ext cx="12192000" cy="662782"/>
          </a:xfrm>
        </p:spPr>
        <p:txBody>
          <a:bodyPr>
            <a:normAutofit fontScale="90000"/>
          </a:bodyPr>
          <a:lstStyle/>
          <a:p>
            <a:r>
              <a:rPr lang="en-IN" sz="5300" dirty="0">
                <a:latin typeface="Times New Roman" panose="02020603050405020304" pitchFamily="18" charset="0"/>
                <a:cs typeface="Times New Roman" panose="02020603050405020304" pitchFamily="18" charset="0"/>
              </a:rPr>
              <a:t>B</a:t>
            </a:r>
            <a:r>
              <a:rPr lang="en-IN" dirty="0">
                <a:latin typeface="Times New Roman" panose="02020603050405020304" pitchFamily="18" charset="0"/>
                <a:cs typeface="Times New Roman" panose="02020603050405020304" pitchFamily="18" charset="0"/>
              </a:rPr>
              <a:t>LOCK DIAGRAM</a:t>
            </a:r>
          </a:p>
        </p:txBody>
      </p:sp>
      <p:pic>
        <p:nvPicPr>
          <p:cNvPr id="2050" name="Picture 2">
            <a:extLst>
              <a:ext uri="{FF2B5EF4-FFF2-40B4-BE49-F238E27FC236}">
                <a16:creationId xmlns:a16="http://schemas.microsoft.com/office/drawing/2014/main" id="{707EF9A1-C3AC-4A5D-BE53-EC80286A3B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8003" y="826256"/>
            <a:ext cx="10038146" cy="564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0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7678-DD1A-41AB-AB80-44120152C638}"/>
              </a:ext>
            </a:extLst>
          </p:cNvPr>
          <p:cNvSpPr>
            <a:spLocks noGrp="1"/>
          </p:cNvSpPr>
          <p:nvPr>
            <p:ph type="title"/>
          </p:nvPr>
        </p:nvSpPr>
        <p:spPr>
          <a:xfrm>
            <a:off x="0" y="18255"/>
            <a:ext cx="10515600" cy="1523673"/>
          </a:xfrm>
        </p:spPr>
        <p:txBody>
          <a:bodyPr>
            <a:normAutofit/>
          </a:bodyPr>
          <a:lstStyle/>
          <a:p>
            <a:r>
              <a:rPr lang="en-IN" sz="4400"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ETHODOLOGY</a:t>
            </a:r>
          </a:p>
        </p:txBody>
      </p:sp>
      <p:sp>
        <p:nvSpPr>
          <p:cNvPr id="3" name="Content Placeholder 2">
            <a:extLst>
              <a:ext uri="{FF2B5EF4-FFF2-40B4-BE49-F238E27FC236}">
                <a16:creationId xmlns:a16="http://schemas.microsoft.com/office/drawing/2014/main" id="{65DACB02-DAAA-4957-B7CB-00E1464189FD}"/>
              </a:ext>
            </a:extLst>
          </p:cNvPr>
          <p:cNvSpPr>
            <a:spLocks noGrp="1"/>
          </p:cNvSpPr>
          <p:nvPr>
            <p:ph idx="1"/>
          </p:nvPr>
        </p:nvSpPr>
        <p:spPr>
          <a:xfrm>
            <a:off x="0" y="1819834"/>
            <a:ext cx="12192000" cy="5038165"/>
          </a:xfrm>
        </p:spPr>
        <p:txBody>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Currently we are working on a single sensor system and developing techniques to detect the various characteristics of seismic activity generated from the possible inputs - footsteps, vehicles, multiple instances or combination of these.</a:t>
            </a:r>
          </a:p>
          <a:p>
            <a:pPr marL="0" indent="0" rtl="0">
              <a:spcBef>
                <a:spcPts val="0"/>
              </a:spcBef>
              <a:spcAft>
                <a:spcPts val="0"/>
              </a:spcAft>
              <a:buNone/>
            </a:pPr>
            <a:endParaRPr lang="en-US" sz="1800" dirty="0">
              <a:solidFill>
                <a:srgbClr val="000000"/>
              </a:solidFill>
              <a:latin typeface="Arial" panose="020B0604020202020204" pitchFamily="34" charset="0"/>
            </a:endParaRPr>
          </a:p>
          <a:p>
            <a:pPr marL="0" indent="0" rtl="0">
              <a:spcBef>
                <a:spcPts val="0"/>
              </a:spcBef>
              <a:spcAft>
                <a:spcPts val="0"/>
              </a:spcAft>
              <a:buNone/>
            </a:pPr>
            <a:endParaRPr lang="en-US" sz="1800" dirty="0">
              <a:solidFill>
                <a:srgbClr val="000000"/>
              </a:solidFill>
              <a:latin typeface="Arial" panose="020B0604020202020204" pitchFamily="34" charset="0"/>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A grid of Fusion Underground Sensor with Wireless P2P communication and rechargeable Battery. The sensors are able to classify underground activity along with movement of human, animal, vehicle and heavy machinery.</a:t>
            </a: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29435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4D9A8-BD4D-4FC3-A1BA-59DEEA55D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586059"/>
            <a:ext cx="11165624" cy="6271941"/>
          </a:xfrm>
          <a:prstGeom prst="rect">
            <a:avLst/>
          </a:prstGeom>
        </p:spPr>
      </p:pic>
      <p:sp>
        <p:nvSpPr>
          <p:cNvPr id="5" name="TextBox 4">
            <a:extLst>
              <a:ext uri="{FF2B5EF4-FFF2-40B4-BE49-F238E27FC236}">
                <a16:creationId xmlns:a16="http://schemas.microsoft.com/office/drawing/2014/main" id="{DA9CC5B0-871B-44C1-984E-5B47D39CC975}"/>
              </a:ext>
            </a:extLst>
          </p:cNvPr>
          <p:cNvSpPr txBox="1"/>
          <p:nvPr/>
        </p:nvSpPr>
        <p:spPr>
          <a:xfrm>
            <a:off x="1200150" y="-9525"/>
            <a:ext cx="4086225" cy="646331"/>
          </a:xfrm>
          <a:prstGeom prst="rect">
            <a:avLst/>
          </a:prstGeom>
          <a:noFill/>
        </p:spPr>
        <p:txBody>
          <a:bodyPr wrap="square" rtlCol="0">
            <a:spAutoFit/>
          </a:bodyPr>
          <a:lstStyle/>
          <a:p>
            <a:r>
              <a:rPr lang="en-IN" sz="3600" dirty="0">
                <a:solidFill>
                  <a:schemeClr val="accent1"/>
                </a:solidFill>
                <a:latin typeface="New times roman"/>
              </a:rPr>
              <a:t>Test Results</a:t>
            </a:r>
          </a:p>
        </p:txBody>
      </p:sp>
    </p:spTree>
    <p:extLst>
      <p:ext uri="{BB962C8B-B14F-4D97-AF65-F5344CB8AC3E}">
        <p14:creationId xmlns:p14="http://schemas.microsoft.com/office/powerpoint/2010/main" val="3293345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0FC6D0-5CA4-43F1-B2D6-D5E920294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547687"/>
            <a:ext cx="9086850" cy="5105375"/>
          </a:xfrm>
          <a:prstGeom prst="rect">
            <a:avLst/>
          </a:prstGeom>
        </p:spPr>
      </p:pic>
    </p:spTree>
    <p:extLst>
      <p:ext uri="{BB962C8B-B14F-4D97-AF65-F5344CB8AC3E}">
        <p14:creationId xmlns:p14="http://schemas.microsoft.com/office/powerpoint/2010/main" val="83798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464F4-E012-4E6D-AE40-7D7EC8AE2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1446771"/>
            <a:ext cx="9398454" cy="5287404"/>
          </a:xfrm>
          <a:prstGeom prst="rect">
            <a:avLst/>
          </a:prstGeom>
        </p:spPr>
      </p:pic>
    </p:spTree>
    <p:extLst>
      <p:ext uri="{BB962C8B-B14F-4D97-AF65-F5344CB8AC3E}">
        <p14:creationId xmlns:p14="http://schemas.microsoft.com/office/powerpoint/2010/main" val="3863321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83260-609F-47A3-BEF3-1C7677F65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87" y="657225"/>
            <a:ext cx="8685529" cy="4886325"/>
          </a:xfrm>
          <a:prstGeom prst="rect">
            <a:avLst/>
          </a:prstGeom>
        </p:spPr>
      </p:pic>
    </p:spTree>
    <p:extLst>
      <p:ext uri="{BB962C8B-B14F-4D97-AF65-F5344CB8AC3E}">
        <p14:creationId xmlns:p14="http://schemas.microsoft.com/office/powerpoint/2010/main" val="71947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9D31-9152-4C5F-81E3-EEF49C64FC58}"/>
              </a:ext>
            </a:extLst>
          </p:cNvPr>
          <p:cNvSpPr>
            <a:spLocks noGrp="1"/>
          </p:cNvSpPr>
          <p:nvPr>
            <p:ph type="title"/>
          </p:nvPr>
        </p:nvSpPr>
        <p:spPr>
          <a:xfrm>
            <a:off x="-1" y="0"/>
            <a:ext cx="10810875" cy="1320800"/>
          </a:xfrm>
        </p:spPr>
        <p:txBody>
          <a:bodyPr/>
          <a:lstStyle/>
          <a:p>
            <a:pPr algn="ctr"/>
            <a:endParaRPr lang="en-IN" dirty="0"/>
          </a:p>
        </p:txBody>
      </p:sp>
      <p:pic>
        <p:nvPicPr>
          <p:cNvPr id="5" name="Content Placeholder 4">
            <a:extLst>
              <a:ext uri="{FF2B5EF4-FFF2-40B4-BE49-F238E27FC236}">
                <a16:creationId xmlns:a16="http://schemas.microsoft.com/office/drawing/2014/main" id="{9215A200-B634-4870-9B8C-C801E139EA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42" y="731025"/>
            <a:ext cx="8026716" cy="6038850"/>
          </a:xfrm>
        </p:spPr>
      </p:pic>
    </p:spTree>
    <p:extLst>
      <p:ext uri="{BB962C8B-B14F-4D97-AF65-F5344CB8AC3E}">
        <p14:creationId xmlns:p14="http://schemas.microsoft.com/office/powerpoint/2010/main" val="2227878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90352C-FE99-4FA8-AF69-B6E7D8B4513A}"/>
              </a:ext>
            </a:extLst>
          </p:cNvPr>
          <p:cNvSpPr>
            <a:spLocks noGrp="1"/>
          </p:cNvSpPr>
          <p:nvPr>
            <p:ph idx="1"/>
          </p:nvPr>
        </p:nvSpPr>
        <p:spPr>
          <a:xfrm>
            <a:off x="0" y="128016"/>
            <a:ext cx="12192000" cy="6729984"/>
          </a:xfrm>
        </p:spPr>
        <p:txBody>
          <a:bodyPr/>
          <a:lstStyle/>
          <a:p>
            <a:endParaRPr lang="en-IN" dirty="0"/>
          </a:p>
          <a:p>
            <a:pPr marL="0" indent="0">
              <a:buNone/>
            </a:pPr>
            <a:r>
              <a:rPr lang="en-IN" dirty="0"/>
              <a:t> </a:t>
            </a:r>
            <a:r>
              <a:rPr lang="en-IN" sz="6000" dirty="0">
                <a:latin typeface="Times New Roman" panose="02020603050405020304" pitchFamily="18" charset="0"/>
                <a:cs typeface="Times New Roman" panose="02020603050405020304" pitchFamily="18" charset="0"/>
              </a:rPr>
              <a:t>C</a:t>
            </a:r>
            <a:r>
              <a:rPr lang="en-IN" sz="4000" dirty="0">
                <a:latin typeface="Times New Roman" panose="02020603050405020304" pitchFamily="18" charset="0"/>
                <a:cs typeface="Times New Roman" panose="02020603050405020304" pitchFamily="18" charset="0"/>
              </a:rPr>
              <a:t>ontents</a:t>
            </a:r>
          </a:p>
          <a:p>
            <a:pPr marL="0" indent="0">
              <a:buNone/>
            </a:pPr>
            <a:endParaRPr lang="en-IN" dirty="0"/>
          </a:p>
          <a:p>
            <a:pPr>
              <a:buFont typeface="Wingdings" panose="05000000000000000000" pitchFamily="2" charset="2"/>
              <a:buChar char="Ø"/>
            </a:pPr>
            <a:r>
              <a:rPr lang="en-IN" sz="2400" dirty="0"/>
              <a:t>Introduction</a:t>
            </a:r>
          </a:p>
          <a:p>
            <a:pPr>
              <a:buFont typeface="Wingdings" panose="05000000000000000000" pitchFamily="2" charset="2"/>
              <a:buChar char="Ø"/>
            </a:pPr>
            <a:r>
              <a:rPr lang="en-IN" sz="2400" dirty="0"/>
              <a:t>Problem Statement</a:t>
            </a:r>
          </a:p>
          <a:p>
            <a:pPr>
              <a:buFont typeface="Wingdings" panose="05000000000000000000" pitchFamily="2" charset="2"/>
              <a:buChar char="Ø"/>
            </a:pPr>
            <a:r>
              <a:rPr lang="en-IN" sz="2400" dirty="0"/>
              <a:t>Aim and Objectives</a:t>
            </a:r>
          </a:p>
          <a:p>
            <a:pPr>
              <a:buFont typeface="Wingdings" panose="05000000000000000000" pitchFamily="2" charset="2"/>
              <a:buChar char="Ø"/>
            </a:pPr>
            <a:r>
              <a:rPr lang="en-IN" sz="2400" dirty="0"/>
              <a:t>Component Selection</a:t>
            </a:r>
          </a:p>
          <a:p>
            <a:pPr>
              <a:buFont typeface="Wingdings" panose="05000000000000000000" pitchFamily="2" charset="2"/>
              <a:buChar char="Ø"/>
            </a:pPr>
            <a:r>
              <a:rPr lang="en-IN" sz="2400" dirty="0"/>
              <a:t>Block Diagram</a:t>
            </a:r>
          </a:p>
          <a:p>
            <a:pPr>
              <a:buFont typeface="Wingdings" panose="05000000000000000000" pitchFamily="2" charset="2"/>
              <a:buChar char="Ø"/>
            </a:pPr>
            <a:r>
              <a:rPr lang="en-IN" sz="2400" dirty="0"/>
              <a:t>Methodology</a:t>
            </a:r>
          </a:p>
          <a:p>
            <a:pPr>
              <a:buFont typeface="Wingdings" panose="05000000000000000000" pitchFamily="2" charset="2"/>
              <a:buChar char="Ø"/>
            </a:pPr>
            <a:r>
              <a:rPr lang="en-IN" sz="2400" dirty="0"/>
              <a:t>Literature Survey</a:t>
            </a:r>
          </a:p>
          <a:p>
            <a:pPr>
              <a:buFont typeface="Wingdings" panose="05000000000000000000" pitchFamily="2" charset="2"/>
              <a:buChar char="Ø"/>
            </a:pPr>
            <a:r>
              <a:rPr lang="en-IN" sz="2400" dirty="0"/>
              <a:t>Current status of work</a:t>
            </a:r>
          </a:p>
          <a:p>
            <a:pPr marL="0" indent="0">
              <a:buNone/>
            </a:pPr>
            <a:endParaRPr lang="en-IN" sz="2400" dirty="0"/>
          </a:p>
          <a:p>
            <a:pPr marL="0" indent="0">
              <a:buNone/>
            </a:pPr>
            <a:endParaRPr lang="en-IN" dirty="0"/>
          </a:p>
        </p:txBody>
      </p:sp>
    </p:spTree>
    <p:extLst>
      <p:ext uri="{BB962C8B-B14F-4D97-AF65-F5344CB8AC3E}">
        <p14:creationId xmlns:p14="http://schemas.microsoft.com/office/powerpoint/2010/main" val="2905232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BE798-8349-4D6C-9E5B-DA74EBCD2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1" y="341737"/>
            <a:ext cx="5467349" cy="6174525"/>
          </a:xfrm>
          <a:prstGeom prst="rect">
            <a:avLst/>
          </a:prstGeom>
        </p:spPr>
      </p:pic>
    </p:spTree>
    <p:extLst>
      <p:ext uri="{BB962C8B-B14F-4D97-AF65-F5344CB8AC3E}">
        <p14:creationId xmlns:p14="http://schemas.microsoft.com/office/powerpoint/2010/main" val="26638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BA50D-6E2F-4378-B01F-430A3B63C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501" y="118345"/>
            <a:ext cx="5070535" cy="6739653"/>
          </a:xfrm>
          <a:prstGeom prst="rect">
            <a:avLst/>
          </a:prstGeom>
        </p:spPr>
      </p:pic>
      <p:pic>
        <p:nvPicPr>
          <p:cNvPr id="5" name="Picture 4">
            <a:extLst>
              <a:ext uri="{FF2B5EF4-FFF2-40B4-BE49-F238E27FC236}">
                <a16:creationId xmlns:a16="http://schemas.microsoft.com/office/drawing/2014/main" id="{E4923C51-F6F0-464C-8F00-C3DE3400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18346"/>
            <a:ext cx="5070536" cy="6739654"/>
          </a:xfrm>
          <a:prstGeom prst="rect">
            <a:avLst/>
          </a:prstGeom>
        </p:spPr>
      </p:pic>
    </p:spTree>
    <p:extLst>
      <p:ext uri="{BB962C8B-B14F-4D97-AF65-F5344CB8AC3E}">
        <p14:creationId xmlns:p14="http://schemas.microsoft.com/office/powerpoint/2010/main" val="2021017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ndicam 2022-02-05 00-13-00-979">
            <a:hlinkClick r:id="" action="ppaction://media"/>
            <a:extLst>
              <a:ext uri="{FF2B5EF4-FFF2-40B4-BE49-F238E27FC236}">
                <a16:creationId xmlns:a16="http://schemas.microsoft.com/office/drawing/2014/main" id="{0C5A76F9-91DA-41F3-BAFC-6A4E204E54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4263" y="273446"/>
            <a:ext cx="11303474" cy="6311107"/>
          </a:xfrm>
          <a:prstGeom prst="rect">
            <a:avLst/>
          </a:prstGeom>
        </p:spPr>
      </p:pic>
    </p:spTree>
    <p:extLst>
      <p:ext uri="{BB962C8B-B14F-4D97-AF65-F5344CB8AC3E}">
        <p14:creationId xmlns:p14="http://schemas.microsoft.com/office/powerpoint/2010/main" val="311451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DE4F-09B3-497D-8320-D7913C505BDB}"/>
              </a:ext>
            </a:extLst>
          </p:cNvPr>
          <p:cNvSpPr>
            <a:spLocks noGrp="1"/>
          </p:cNvSpPr>
          <p:nvPr>
            <p:ph type="title"/>
          </p:nvPr>
        </p:nvSpPr>
        <p:spPr>
          <a:xfrm>
            <a:off x="0" y="-110836"/>
            <a:ext cx="10515600" cy="1325563"/>
          </a:xfrm>
        </p:spPr>
        <p:txBody>
          <a:bodyPr/>
          <a:lstStyle/>
          <a:p>
            <a:r>
              <a:rPr lang="en-IN" sz="5400" dirty="0">
                <a:latin typeface="Times New Roman" panose="02020603050405020304" pitchFamily="18" charset="0"/>
                <a:cs typeface="Times New Roman" panose="02020603050405020304" pitchFamily="18" charset="0"/>
              </a:rPr>
              <a:t>L</a:t>
            </a:r>
            <a:r>
              <a:rPr lang="en-IN" dirty="0">
                <a:latin typeface="Times New Roman" panose="02020603050405020304" pitchFamily="18" charset="0"/>
                <a:cs typeface="Times New Roman" panose="02020603050405020304" pitchFamily="18" charset="0"/>
              </a:rPr>
              <a:t>ITERATURE SURVEY</a:t>
            </a:r>
          </a:p>
        </p:txBody>
      </p:sp>
      <p:sp>
        <p:nvSpPr>
          <p:cNvPr id="3" name="Content Placeholder 2">
            <a:extLst>
              <a:ext uri="{FF2B5EF4-FFF2-40B4-BE49-F238E27FC236}">
                <a16:creationId xmlns:a16="http://schemas.microsoft.com/office/drawing/2014/main" id="{9D1CA2B8-F163-404A-86D7-E14F578F1586}"/>
              </a:ext>
            </a:extLst>
          </p:cNvPr>
          <p:cNvSpPr>
            <a:spLocks noGrp="1"/>
          </p:cNvSpPr>
          <p:nvPr>
            <p:ph idx="1"/>
          </p:nvPr>
        </p:nvSpPr>
        <p:spPr>
          <a:xfrm>
            <a:off x="0" y="1290918"/>
            <a:ext cx="11353800" cy="4886045"/>
          </a:xfrm>
        </p:spPr>
        <p:txBody>
          <a:bodyPr>
            <a:normAutofit/>
          </a:bodyPr>
          <a:lstStyle/>
          <a:p>
            <a:pPr marL="0" indent="0">
              <a:buNone/>
            </a:pPr>
            <a:r>
              <a:rPr lang="en-US" dirty="0"/>
              <a:t>1- </a:t>
            </a:r>
            <a:r>
              <a:rPr lang="en-US" sz="2400" dirty="0"/>
              <a:t>Calibration of Vibration sensors – Evaluation and Effectivization by VLADIMIR CHEVATCO</a:t>
            </a:r>
          </a:p>
          <a:p>
            <a:pPr marL="0" indent="0">
              <a:buNone/>
            </a:pPr>
            <a:r>
              <a:rPr lang="en-US" sz="1600" dirty="0"/>
              <a:t>In this thesis, the calibration process of a geophone based vibration sensor is treated and optimized. The purpose of calibration is to estimate the physical parameters of the system in the form of gain, damping and eigen frequency. </a:t>
            </a:r>
          </a:p>
          <a:p>
            <a:pPr marL="0" indent="0">
              <a:buNone/>
            </a:pPr>
            <a:r>
              <a:rPr lang="en-US" sz="1600" dirty="0"/>
              <a:t>Link- </a:t>
            </a:r>
            <a:r>
              <a:rPr lang="en-US" sz="1600" dirty="0">
                <a:hlinkClick r:id="rId3"/>
              </a:rPr>
              <a:t>http://www.diva-portal.org/smash/record.jsf?pid=diva2%3A1146233&amp;dswid=-2888</a:t>
            </a:r>
            <a:endParaRPr lang="en-US" sz="1600" dirty="0"/>
          </a:p>
          <a:p>
            <a:pPr marL="0" indent="0">
              <a:buNone/>
            </a:pPr>
            <a:r>
              <a:rPr lang="en-US" sz="2400" dirty="0"/>
              <a:t>2- Footstep Detection and Tracking</a:t>
            </a:r>
          </a:p>
          <a:p>
            <a:pPr marL="0" indent="0">
              <a:buNone/>
            </a:pPr>
            <a:r>
              <a:rPr lang="en-US" sz="2400" dirty="0"/>
              <a:t>George Succi, Daniel Clapp, Robert Gampert, Gervasio Prado, SenTech, Inc. Stoneham, MA 02180</a:t>
            </a:r>
          </a:p>
          <a:p>
            <a:pPr marL="0" indent="0">
              <a:buNone/>
            </a:pPr>
            <a:r>
              <a:rPr lang="en-US" sz="2000" dirty="0"/>
              <a:t>	</a:t>
            </a:r>
            <a:r>
              <a:rPr lang="en-US" sz="1500" dirty="0"/>
              <a:t>Persons or vehicles moving over ground generate a succession of impacts; these soil disturbances propagate away from the source as seismic waves. These seismic waves are especially useful in detecting footsteps which cannot be detected acoustically. Footstep signals can be distinguished from other seismic sources, such as vehicles or wind noise, by their impulsive nature.</a:t>
            </a:r>
          </a:p>
          <a:p>
            <a:pPr marL="0" indent="0">
              <a:buNone/>
            </a:pPr>
            <a:r>
              <a:rPr lang="en-US" sz="1500" dirty="0"/>
              <a:t>Link- </a:t>
            </a:r>
            <a:r>
              <a:rPr lang="en-US" sz="1500" dirty="0">
                <a:hlinkClick r:id="rId4"/>
              </a:rPr>
              <a:t>https://www.researchgate.net/publication/239534098_Footstep_detection_and_tracking</a:t>
            </a:r>
            <a:endParaRPr lang="en-US" sz="1600" dirty="0"/>
          </a:p>
          <a:p>
            <a:pPr marL="0" indent="0">
              <a:buNone/>
            </a:pPr>
            <a:endParaRPr lang="en-IN" sz="1600" dirty="0"/>
          </a:p>
        </p:txBody>
      </p:sp>
    </p:spTree>
    <p:extLst>
      <p:ext uri="{BB962C8B-B14F-4D97-AF65-F5344CB8AC3E}">
        <p14:creationId xmlns:p14="http://schemas.microsoft.com/office/powerpoint/2010/main" val="179996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C894F-75C2-4278-B3D3-C306B1378348}"/>
              </a:ext>
            </a:extLst>
          </p:cNvPr>
          <p:cNvSpPr>
            <a:spLocks noGrp="1"/>
          </p:cNvSpPr>
          <p:nvPr>
            <p:ph idx="1"/>
          </p:nvPr>
        </p:nvSpPr>
        <p:spPr>
          <a:xfrm>
            <a:off x="0" y="0"/>
            <a:ext cx="12192000" cy="6858000"/>
          </a:xfrm>
        </p:spPr>
        <p:txBody>
          <a:bodyPr>
            <a:normAutofit/>
          </a:bodyPr>
          <a:lstStyle/>
          <a:p>
            <a:pPr marL="0" indent="0">
              <a:buNone/>
            </a:pPr>
            <a:r>
              <a:rPr lang="en-IN" sz="2400" dirty="0"/>
              <a:t>Border Surveillance and Intruder Detection</a:t>
            </a:r>
          </a:p>
          <a:p>
            <a:pPr marL="0" indent="0">
              <a:buNone/>
            </a:pPr>
            <a:r>
              <a:rPr lang="en-IN" sz="2400" dirty="0"/>
              <a:t>Using Wireless Sensor Networks: A Brief Survey by Arjun D, </a:t>
            </a:r>
            <a:r>
              <a:rPr lang="en-IN" sz="2400" dirty="0" err="1"/>
              <a:t>Indukala</a:t>
            </a:r>
            <a:r>
              <a:rPr lang="en-IN" sz="2400" dirty="0"/>
              <a:t> P K and K A Unnikrishnan Menon</a:t>
            </a:r>
          </a:p>
          <a:p>
            <a:pPr marL="0" indent="0">
              <a:buNone/>
            </a:pPr>
            <a:endParaRPr lang="en-IN" sz="2400" dirty="0"/>
          </a:p>
          <a:p>
            <a:pPr marL="0" indent="0">
              <a:buNone/>
            </a:pPr>
            <a:r>
              <a:rPr lang="en-US" sz="2000" dirty="0"/>
              <a:t>Intrusion of terrorists and trespassers are adversely affecting the peace and harmony in the nation. The fatalities and disturbances caused by various terrorist attacks in Indian Army Camp show the necessity of an efficient border surveillance and intruder detection system for the effective monitoring and detecting the unauthorized movement of intruders across the national borders. </a:t>
            </a:r>
          </a:p>
          <a:p>
            <a:pPr marL="0" indent="0">
              <a:buNone/>
            </a:pPr>
            <a:r>
              <a:rPr lang="en-US" sz="2000" dirty="0"/>
              <a:t>Link - </a:t>
            </a:r>
            <a:r>
              <a:rPr lang="en-US" sz="2000" dirty="0">
                <a:hlinkClick r:id="rId2"/>
              </a:rPr>
              <a:t>https://www.academia.edu/36869218/Border_Surveillance_and_Intruder_Detection_Using_Wireless_Sensor_Networks_A_Brief_Survey</a:t>
            </a:r>
            <a:endParaRPr lang="en-US" sz="2000" dirty="0"/>
          </a:p>
        </p:txBody>
      </p:sp>
    </p:spTree>
    <p:extLst>
      <p:ext uri="{BB962C8B-B14F-4D97-AF65-F5344CB8AC3E}">
        <p14:creationId xmlns:p14="http://schemas.microsoft.com/office/powerpoint/2010/main" val="3095341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A854-9AF0-49AB-84A8-0A77AB3214B5}"/>
              </a:ext>
            </a:extLst>
          </p:cNvPr>
          <p:cNvSpPr>
            <a:spLocks noGrp="1"/>
          </p:cNvSpPr>
          <p:nvPr>
            <p:ph type="title"/>
          </p:nvPr>
        </p:nvSpPr>
        <p:spPr/>
        <p:txBody>
          <a:bodyPr/>
          <a:lstStyle/>
          <a:p>
            <a:r>
              <a:rPr lang="en-IN" sz="6000" dirty="0"/>
              <a:t>I</a:t>
            </a:r>
            <a:r>
              <a:rPr lang="en-IN" dirty="0"/>
              <a:t>NTRODUCTION</a:t>
            </a:r>
          </a:p>
        </p:txBody>
      </p:sp>
      <p:sp>
        <p:nvSpPr>
          <p:cNvPr id="3" name="Content Placeholder 2">
            <a:extLst>
              <a:ext uri="{FF2B5EF4-FFF2-40B4-BE49-F238E27FC236}">
                <a16:creationId xmlns:a16="http://schemas.microsoft.com/office/drawing/2014/main" id="{064887DD-C351-42BC-B212-D20D0D29ECC4}"/>
              </a:ext>
            </a:extLst>
          </p:cNvPr>
          <p:cNvSpPr>
            <a:spLocks noGrp="1"/>
          </p:cNvSpPr>
          <p:nvPr>
            <p:ph idx="1"/>
          </p:nvPr>
        </p:nvSpPr>
        <p:spPr/>
        <p:txBody>
          <a:bodyPr>
            <a:normAutofit fontScale="92500" lnSpcReduction="20000"/>
          </a:bodyPr>
          <a:lstStyle/>
          <a:p>
            <a:pPr rtl="0">
              <a:spcBef>
                <a:spcPts val="0"/>
              </a:spcBef>
              <a:spcAft>
                <a:spcPts val="0"/>
              </a:spcAft>
            </a:pPr>
            <a:r>
              <a:rPr lang="en-US" sz="2000" b="0" i="0" u="none" strike="noStrike" dirty="0">
                <a:solidFill>
                  <a:srgbClr val="000000"/>
                </a:solidFill>
                <a:effectLst/>
                <a:latin typeface="Arial" panose="020B0604020202020204" pitchFamily="34" charset="0"/>
              </a:rPr>
              <a:t>Vibershield is a intrusion detection system using a network of underground seismic sensors laid out in a perimeter around a secure camp/location. </a:t>
            </a:r>
          </a:p>
          <a:p>
            <a:pPr rtl="0">
              <a:spcBef>
                <a:spcPts val="0"/>
              </a:spcBef>
              <a:spcAft>
                <a:spcPts val="0"/>
              </a:spcAft>
            </a:pPr>
            <a:endParaRPr lang="en-US" sz="2000" dirty="0">
              <a:solidFill>
                <a:srgbClr val="000000"/>
              </a:solidFill>
              <a:latin typeface="Arial" panose="020B0604020202020204" pitchFamily="34" charset="0"/>
            </a:endParaRPr>
          </a:p>
          <a:p>
            <a:pPr marL="0" indent="0" rtl="0">
              <a:spcBef>
                <a:spcPts val="0"/>
              </a:spcBef>
              <a:spcAft>
                <a:spcPts val="0"/>
              </a:spcAft>
              <a:buNone/>
            </a:pPr>
            <a:endParaRPr lang="en-US" sz="2000" dirty="0">
              <a:solidFill>
                <a:srgbClr val="000000"/>
              </a:solidFill>
              <a:latin typeface="Arial" panose="020B0604020202020204" pitchFamily="34" charset="0"/>
            </a:endParaRPr>
          </a:p>
          <a:p>
            <a:pPr rtl="0">
              <a:spcBef>
                <a:spcPts val="0"/>
              </a:spcBef>
              <a:spcAft>
                <a:spcPts val="0"/>
              </a:spcAft>
            </a:pPr>
            <a:r>
              <a:rPr lang="en-US" sz="2000" b="0" i="0" u="none" strike="noStrike" dirty="0">
                <a:solidFill>
                  <a:srgbClr val="000000"/>
                </a:solidFill>
                <a:effectLst/>
                <a:latin typeface="Arial" panose="020B0604020202020204" pitchFamily="34" charset="0"/>
              </a:rPr>
              <a:t>The system will be capable of detecting footsteps, vehicles and other types of intrusion which may try to enter the perimeter area.</a:t>
            </a:r>
            <a:endParaRPr lang="en-US" sz="3200" dirty="0"/>
          </a:p>
          <a:p>
            <a:pPr rtl="0">
              <a:spcBef>
                <a:spcPts val="0"/>
              </a:spcBef>
              <a:spcAft>
                <a:spcPts val="0"/>
              </a:spcAft>
            </a:pPr>
            <a:endParaRPr lang="en-US" sz="3200" b="0" i="0" u="none" strike="noStrike" dirty="0">
              <a:solidFill>
                <a:srgbClr val="000000"/>
              </a:solidFill>
              <a:effectLst/>
              <a:latin typeface="Arial" panose="020B0604020202020204" pitchFamily="34" charset="0"/>
            </a:endParaRPr>
          </a:p>
          <a:p>
            <a:pPr rtl="0">
              <a:spcBef>
                <a:spcPts val="0"/>
              </a:spcBef>
              <a:spcAft>
                <a:spcPts val="0"/>
              </a:spcAft>
            </a:pPr>
            <a:endParaRPr lang="en-US" sz="3200" b="0" i="0" u="none" strike="noStrike" dirty="0">
              <a:solidFill>
                <a:srgbClr val="000000"/>
              </a:solidFill>
              <a:effectLst/>
              <a:latin typeface="Arial" panose="020B0604020202020204" pitchFamily="34" charset="0"/>
            </a:endParaRPr>
          </a:p>
          <a:p>
            <a:pPr rtl="0">
              <a:spcBef>
                <a:spcPts val="0"/>
              </a:spcBef>
              <a:spcAft>
                <a:spcPts val="0"/>
              </a:spcAft>
            </a:pPr>
            <a:r>
              <a:rPr lang="en-US" sz="2000" b="0" i="0" u="none" strike="noStrike" dirty="0">
                <a:solidFill>
                  <a:srgbClr val="000000"/>
                </a:solidFill>
                <a:effectLst/>
                <a:latin typeface="Arial" panose="020B0604020202020204" pitchFamily="34" charset="0"/>
              </a:rPr>
              <a:t>Currently we are working on a single sensor system and developing techniques to detect the various characteristics of seismic activity generated from the possible inputs - footsteps, vehicles, multiple instances or combination of these.</a:t>
            </a:r>
            <a:endParaRPr lang="en-US" sz="3200" b="0" dirty="0">
              <a:effectLst/>
            </a:endParaRPr>
          </a:p>
          <a:p>
            <a:pPr marL="0" indent="0">
              <a:buNone/>
            </a:pPr>
            <a:br>
              <a:rPr lang="en-US" dirty="0"/>
            </a:br>
            <a:endParaRPr lang="en-IN" dirty="0"/>
          </a:p>
        </p:txBody>
      </p:sp>
      <p:sp>
        <p:nvSpPr>
          <p:cNvPr id="5" name="TextBox 4">
            <a:extLst>
              <a:ext uri="{FF2B5EF4-FFF2-40B4-BE49-F238E27FC236}">
                <a16:creationId xmlns:a16="http://schemas.microsoft.com/office/drawing/2014/main" id="{62D8A3AD-C546-4587-B8E9-DB108669EBD7}"/>
              </a:ext>
            </a:extLst>
          </p:cNvPr>
          <p:cNvSpPr txBox="1"/>
          <p:nvPr/>
        </p:nvSpPr>
        <p:spPr>
          <a:xfrm>
            <a:off x="3049524" y="3244334"/>
            <a:ext cx="6099048" cy="369332"/>
          </a:xfrm>
          <a:prstGeom prst="rect">
            <a:avLst/>
          </a:prstGeom>
          <a:noFill/>
        </p:spPr>
        <p:txBody>
          <a:bodyPr wrap="square">
            <a:spAutoFit/>
          </a:bodyPr>
          <a:lstStyle/>
          <a:p>
            <a:r>
              <a:rPr lang="en-IN" b="0" dirty="0">
                <a:effectLst/>
              </a:rPr>
              <a:t> </a:t>
            </a:r>
            <a:endParaRPr lang="en-IN" dirty="0"/>
          </a:p>
        </p:txBody>
      </p:sp>
    </p:spTree>
    <p:extLst>
      <p:ext uri="{BB962C8B-B14F-4D97-AF65-F5344CB8AC3E}">
        <p14:creationId xmlns:p14="http://schemas.microsoft.com/office/powerpoint/2010/main" val="355984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88F9-0012-4962-8649-90C3886AF457}"/>
              </a:ext>
            </a:extLst>
          </p:cNvPr>
          <p:cNvSpPr>
            <a:spLocks noGrp="1"/>
          </p:cNvSpPr>
          <p:nvPr>
            <p:ph type="title"/>
          </p:nvPr>
        </p:nvSpPr>
        <p:spPr/>
        <p:txBody>
          <a:bodyPr/>
          <a:lstStyle/>
          <a:p>
            <a:r>
              <a:rPr lang="en-IN" sz="6000"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ROBLEM STATEMENT</a:t>
            </a:r>
          </a:p>
        </p:txBody>
      </p:sp>
      <p:sp>
        <p:nvSpPr>
          <p:cNvPr id="3" name="Content Placeholder 2">
            <a:extLst>
              <a:ext uri="{FF2B5EF4-FFF2-40B4-BE49-F238E27FC236}">
                <a16:creationId xmlns:a16="http://schemas.microsoft.com/office/drawing/2014/main" id="{CC192251-3FAC-427E-91A7-D03383E8CD1C}"/>
              </a:ext>
            </a:extLst>
          </p:cNvPr>
          <p:cNvSpPr>
            <a:spLocks noGrp="1"/>
          </p:cNvSpPr>
          <p:nvPr>
            <p:ph idx="1"/>
          </p:nvPr>
        </p:nvSpPr>
        <p:spPr/>
        <p:txBody>
          <a:bodyPr/>
          <a:lstStyle/>
          <a:p>
            <a:pPr marL="0" indent="0">
              <a:buNone/>
            </a:pPr>
            <a:r>
              <a:rPr lang="en-US" dirty="0"/>
              <a:t>Intelligent Intrusion Detection</a:t>
            </a:r>
          </a:p>
          <a:p>
            <a:endParaRPr lang="en-US" dirty="0"/>
          </a:p>
          <a:p>
            <a:pPr>
              <a:buFont typeface="Wingdings" panose="05000000000000000000" pitchFamily="2" charset="2"/>
              <a:buChar char="Ø"/>
            </a:pPr>
            <a:r>
              <a:rPr lang="en-US" dirty="0"/>
              <a:t>- Illegal Human Movement</a:t>
            </a:r>
          </a:p>
          <a:p>
            <a:pPr>
              <a:buFont typeface="Wingdings" panose="05000000000000000000" pitchFamily="2" charset="2"/>
              <a:buChar char="Ø"/>
            </a:pPr>
            <a:r>
              <a:rPr lang="en-US" dirty="0"/>
              <a:t>- Vehicle and Material Movement</a:t>
            </a:r>
          </a:p>
          <a:p>
            <a:pPr>
              <a:buFont typeface="Wingdings" panose="05000000000000000000" pitchFamily="2" charset="2"/>
              <a:buChar char="Ø"/>
            </a:pPr>
            <a:r>
              <a:rPr lang="en-US" dirty="0"/>
              <a:t>- Animal Intrusion</a:t>
            </a:r>
          </a:p>
          <a:p>
            <a:pPr marL="0" indent="0">
              <a:buNone/>
            </a:pPr>
            <a:endParaRPr lang="en-US" dirty="0"/>
          </a:p>
          <a:p>
            <a:pPr marL="0" indent="0">
              <a:buNone/>
            </a:pPr>
            <a:r>
              <a:rPr lang="en-US" dirty="0"/>
              <a:t>[1] Problem Statement by CME, Indian Army 25th Dec, 20</a:t>
            </a:r>
          </a:p>
        </p:txBody>
      </p:sp>
    </p:spTree>
    <p:extLst>
      <p:ext uri="{BB962C8B-B14F-4D97-AF65-F5344CB8AC3E}">
        <p14:creationId xmlns:p14="http://schemas.microsoft.com/office/powerpoint/2010/main" val="3996740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E5B9E-E3B0-4C4B-B5BD-F31FC8EA2192}"/>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A1625C08-0B83-4A14-B02D-1273F351C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119776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34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F6A7-6508-4CF2-8E89-C36D61885433}"/>
              </a:ext>
            </a:extLst>
          </p:cNvPr>
          <p:cNvSpPr>
            <a:spLocks noGrp="1"/>
          </p:cNvSpPr>
          <p:nvPr>
            <p:ph type="title"/>
          </p:nvPr>
        </p:nvSpPr>
        <p:spPr>
          <a:xfrm>
            <a:off x="129309" y="110837"/>
            <a:ext cx="7897090" cy="729673"/>
          </a:xfrm>
        </p:spPr>
        <p:txBody>
          <a:bodyPr>
            <a:normAutofit fontScale="90000"/>
          </a:bodyPr>
          <a:lstStyle/>
          <a:p>
            <a:r>
              <a:rPr lang="en-US" sz="6000" dirty="0"/>
              <a:t>A</a:t>
            </a:r>
            <a:r>
              <a:rPr lang="en-US" dirty="0"/>
              <a:t>IM AND OBJECTIVES</a:t>
            </a:r>
            <a:br>
              <a:rPr lang="en-US" dirty="0"/>
            </a:br>
            <a:br>
              <a:rPr lang="en-US" dirty="0"/>
            </a:br>
            <a:endParaRPr lang="en-IN" dirty="0"/>
          </a:p>
        </p:txBody>
      </p:sp>
      <p:sp>
        <p:nvSpPr>
          <p:cNvPr id="3" name="Content Placeholder 2">
            <a:extLst>
              <a:ext uri="{FF2B5EF4-FFF2-40B4-BE49-F238E27FC236}">
                <a16:creationId xmlns:a16="http://schemas.microsoft.com/office/drawing/2014/main" id="{AB67EE04-5FAE-48E1-814D-2CBDE3C85CF2}"/>
              </a:ext>
            </a:extLst>
          </p:cNvPr>
          <p:cNvSpPr>
            <a:spLocks noGrp="1"/>
          </p:cNvSpPr>
          <p:nvPr>
            <p:ph idx="1"/>
          </p:nvPr>
        </p:nvSpPr>
        <p:spPr>
          <a:xfrm>
            <a:off x="0" y="1736436"/>
            <a:ext cx="12192000" cy="5121564"/>
          </a:xfrm>
        </p:spPr>
        <p:txBody>
          <a:bodyPr>
            <a:normAutofit/>
          </a:bodyPr>
          <a:lstStyle/>
          <a:p>
            <a:pPr marL="0" indent="0" rtl="0">
              <a:spcBef>
                <a:spcPts val="0"/>
              </a:spcBef>
              <a:spcAft>
                <a:spcPts val="0"/>
              </a:spcAft>
              <a:buNone/>
            </a:pPr>
            <a:r>
              <a:rPr lang="en-US" dirty="0"/>
              <a:t>Aim: </a:t>
            </a:r>
            <a:r>
              <a:rPr lang="en-US" sz="2000" dirty="0"/>
              <a:t>Monitoring of Illegal movements in restricted areas by terrain &amp; subterranean methods by unauthorized people, vehicles, materials and animals.</a:t>
            </a:r>
            <a:br>
              <a:rPr lang="en-US" sz="2000" dirty="0"/>
            </a:br>
            <a:br>
              <a:rPr lang="en-US" dirty="0"/>
            </a:br>
            <a:r>
              <a:rPr lang="en-US" dirty="0"/>
              <a:t>Objectives:</a:t>
            </a:r>
            <a:br>
              <a:rPr lang="en-US" dirty="0"/>
            </a:br>
            <a:br>
              <a:rPr lang="en-US" dirty="0"/>
            </a:br>
            <a:r>
              <a:rPr lang="en-US" dirty="0"/>
              <a:t>1. </a:t>
            </a:r>
            <a:r>
              <a:rPr lang="en-US" sz="2000" dirty="0"/>
              <a:t>To build a system in which unauthorized entries are not allowed</a:t>
            </a:r>
            <a:br>
              <a:rPr lang="en-US" dirty="0"/>
            </a:br>
            <a:br>
              <a:rPr lang="en-US" dirty="0"/>
            </a:br>
            <a:r>
              <a:rPr lang="en-US" dirty="0"/>
              <a:t>2. </a:t>
            </a:r>
            <a:r>
              <a:rPr lang="en-US" sz="2000" b="0" i="0" u="none" strike="noStrike" dirty="0">
                <a:solidFill>
                  <a:srgbClr val="000000"/>
                </a:solidFill>
                <a:effectLst/>
                <a:latin typeface="Arial" panose="020B0604020202020204" pitchFamily="34" charset="0"/>
              </a:rPr>
              <a:t>To make a system which will be capable of detecting footsteps, vehicles and other types of intrusion which may try to enter the perimeter area.</a:t>
            </a:r>
            <a:br>
              <a:rPr lang="en-US" sz="3200" dirty="0"/>
            </a:br>
            <a:br>
              <a:rPr lang="en-US" sz="3200" dirty="0"/>
            </a:br>
            <a:r>
              <a:rPr lang="en-US" dirty="0"/>
              <a:t>3. </a:t>
            </a:r>
            <a:r>
              <a:rPr lang="en-US" sz="2000" dirty="0"/>
              <a:t>To detect</a:t>
            </a:r>
            <a:r>
              <a:rPr lang="en-US" sz="2000" b="0" i="0" u="none" strike="noStrike" dirty="0">
                <a:solidFill>
                  <a:srgbClr val="000000"/>
                </a:solidFill>
                <a:effectLst/>
                <a:latin typeface="Arial" panose="020B0604020202020204" pitchFamily="34" charset="0"/>
              </a:rPr>
              <a:t> network of underground seismic sensors laid out in a perimeter around a secure camp/location.</a:t>
            </a:r>
            <a:br>
              <a:rPr lang="en-US" sz="3200" dirty="0"/>
            </a:br>
            <a:endParaRPr lang="en-IN" dirty="0"/>
          </a:p>
        </p:txBody>
      </p:sp>
      <p:sp>
        <p:nvSpPr>
          <p:cNvPr id="5" name="TextBox 4">
            <a:extLst>
              <a:ext uri="{FF2B5EF4-FFF2-40B4-BE49-F238E27FC236}">
                <a16:creationId xmlns:a16="http://schemas.microsoft.com/office/drawing/2014/main" id="{066EC325-6208-4E48-B29D-83992DDAA434}"/>
              </a:ext>
            </a:extLst>
          </p:cNvPr>
          <p:cNvSpPr txBox="1"/>
          <p:nvPr/>
        </p:nvSpPr>
        <p:spPr>
          <a:xfrm>
            <a:off x="2904836" y="3223552"/>
            <a:ext cx="6197600" cy="369332"/>
          </a:xfrm>
          <a:prstGeom prst="rect">
            <a:avLst/>
          </a:prstGeom>
          <a:noFill/>
        </p:spPr>
        <p:txBody>
          <a:bodyPr wrap="square">
            <a:spAutoFit/>
          </a:bodyPr>
          <a:lstStyle/>
          <a:p>
            <a:r>
              <a:rPr lang="en-IN" b="0" dirty="0">
                <a:effectLst/>
              </a:rPr>
              <a:t> </a:t>
            </a:r>
            <a:endParaRPr lang="en-IN" dirty="0"/>
          </a:p>
        </p:txBody>
      </p:sp>
    </p:spTree>
    <p:extLst>
      <p:ext uri="{BB962C8B-B14F-4D97-AF65-F5344CB8AC3E}">
        <p14:creationId xmlns:p14="http://schemas.microsoft.com/office/powerpoint/2010/main" val="207367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2379-E170-4916-AD3A-56E7777A38E4}"/>
              </a:ext>
            </a:extLst>
          </p:cNvPr>
          <p:cNvSpPr>
            <a:spLocks noGrp="1"/>
          </p:cNvSpPr>
          <p:nvPr>
            <p:ph type="title"/>
          </p:nvPr>
        </p:nvSpPr>
        <p:spPr>
          <a:xfrm>
            <a:off x="0" y="0"/>
            <a:ext cx="8596668" cy="1320800"/>
          </a:xfrm>
        </p:spPr>
        <p:txBody>
          <a:bodyPr/>
          <a:lstStyle/>
          <a:p>
            <a:r>
              <a:rPr lang="en-IN" dirty="0"/>
              <a:t>Components selection</a:t>
            </a:r>
          </a:p>
        </p:txBody>
      </p:sp>
      <p:sp>
        <p:nvSpPr>
          <p:cNvPr id="3" name="Content Placeholder 2">
            <a:extLst>
              <a:ext uri="{FF2B5EF4-FFF2-40B4-BE49-F238E27FC236}">
                <a16:creationId xmlns:a16="http://schemas.microsoft.com/office/drawing/2014/main" id="{684E611C-6EE3-4926-B438-CECE5027B90E}"/>
              </a:ext>
            </a:extLst>
          </p:cNvPr>
          <p:cNvSpPr>
            <a:spLocks noGrp="1"/>
          </p:cNvSpPr>
          <p:nvPr>
            <p:ph idx="1"/>
          </p:nvPr>
        </p:nvSpPr>
        <p:spPr>
          <a:xfrm>
            <a:off x="0" y="711201"/>
            <a:ext cx="9274002" cy="5330162"/>
          </a:xfrm>
        </p:spPr>
        <p:txBody>
          <a:bodyPr>
            <a:normAutofit lnSpcReduction="10000"/>
          </a:bodyPr>
          <a:lstStyle/>
          <a:p>
            <a:pPr marL="0" indent="0" rtl="0">
              <a:spcBef>
                <a:spcPts val="0"/>
              </a:spcBef>
              <a:spcAft>
                <a:spcPts val="0"/>
              </a:spcAft>
              <a:buNone/>
            </a:pPr>
            <a:r>
              <a:rPr lang="en-US" sz="2400" b="1" i="0" u="none" strike="noStrike" dirty="0">
                <a:solidFill>
                  <a:srgbClr val="595959"/>
                </a:solidFill>
                <a:effectLst/>
                <a:latin typeface="Arial" panose="020B0604020202020204" pitchFamily="34" charset="0"/>
              </a:rPr>
              <a:t>D7s sensor</a:t>
            </a:r>
            <a:r>
              <a:rPr lang="en-US" sz="1800" b="0" i="0" u="none" strike="noStrike" dirty="0">
                <a:solidFill>
                  <a:srgbClr val="595959"/>
                </a:solidFill>
                <a:effectLst/>
                <a:latin typeface="Arial" panose="020B0604020202020204" pitchFamily="34" charset="0"/>
              </a:rPr>
              <a:t>-</a:t>
            </a:r>
            <a:endParaRPr lang="en-US" b="0" dirty="0">
              <a:effectLst/>
            </a:endParaRPr>
          </a:p>
          <a:p>
            <a:pPr rtl="0" fontAlgn="base">
              <a:spcBef>
                <a:spcPts val="0"/>
              </a:spcBef>
              <a:spcAft>
                <a:spcPts val="0"/>
              </a:spcAft>
              <a:buFont typeface="Wingdings" panose="05000000000000000000" pitchFamily="2" charset="2"/>
              <a:buChar char="Ø"/>
            </a:pPr>
            <a:r>
              <a:rPr lang="en-US" sz="1800" b="0" i="0" u="none" strike="noStrike" dirty="0">
                <a:solidFill>
                  <a:srgbClr val="595959"/>
                </a:solidFill>
                <a:effectLst/>
                <a:latin typeface="Arial" panose="020B0604020202020204" pitchFamily="34" charset="0"/>
              </a:rPr>
              <a:t>D7s Sensor is a seismic sensor which detects the vibrations in the smallest scale.</a:t>
            </a:r>
          </a:p>
          <a:p>
            <a:pPr marL="0" indent="0" rtl="0" fontAlgn="base">
              <a:spcBef>
                <a:spcPts val="0"/>
              </a:spcBef>
              <a:spcAft>
                <a:spcPts val="0"/>
              </a:spcAft>
              <a:buNone/>
            </a:pPr>
            <a:endParaRPr lang="en-US" sz="1800" b="0" i="0" u="none" strike="noStrike" dirty="0">
              <a:solidFill>
                <a:srgbClr val="595959"/>
              </a:solidFill>
              <a:effectLst/>
              <a:latin typeface="Arial" panose="020B0604020202020204" pitchFamily="34" charset="0"/>
            </a:endParaRPr>
          </a:p>
          <a:p>
            <a:pPr rtl="0" fontAlgn="base">
              <a:spcBef>
                <a:spcPts val="0"/>
              </a:spcBef>
              <a:spcAft>
                <a:spcPts val="0"/>
              </a:spcAft>
              <a:buFont typeface="Wingdings" panose="05000000000000000000" pitchFamily="2" charset="2"/>
              <a:buChar char="Ø"/>
            </a:pPr>
            <a:r>
              <a:rPr lang="en-US" sz="1800" b="0" i="0" u="none" strike="noStrike" dirty="0">
                <a:solidFill>
                  <a:srgbClr val="595959"/>
                </a:solidFill>
                <a:effectLst/>
                <a:latin typeface="Arial" panose="020B0604020202020204" pitchFamily="34" charset="0"/>
              </a:rPr>
              <a:t>With their high detection accuracy, these Sensors help with measures to prevent secondary damage after earthquakes</a:t>
            </a:r>
          </a:p>
          <a:p>
            <a:pPr algn="l">
              <a:buFont typeface="Wingdings" panose="05000000000000000000" pitchFamily="2" charset="2"/>
              <a:buChar char="Ø"/>
            </a:pPr>
            <a:br>
              <a:rPr lang="en-US" b="0" dirty="0">
                <a:effectLst/>
              </a:rPr>
            </a:br>
            <a:r>
              <a:rPr lang="en-US" sz="1800" b="0" i="0" dirty="0">
                <a:solidFill>
                  <a:srgbClr val="000000"/>
                </a:solidFill>
                <a:effectLst/>
                <a:latin typeface="Arial" panose="020B0604020202020204" pitchFamily="34" charset="0"/>
                <a:cs typeface="Arial" panose="020B0604020202020204" pitchFamily="34" charset="0"/>
              </a:rPr>
              <a:t>Helps prevent fire and other secondary disasters after an </a:t>
            </a:r>
            <a:r>
              <a:rPr lang="en-US" sz="1800" b="0" i="0" dirty="0" err="1">
                <a:solidFill>
                  <a:srgbClr val="000000"/>
                </a:solidFill>
                <a:effectLst/>
                <a:latin typeface="Arial" panose="020B0604020202020204" pitchFamily="34" charset="0"/>
                <a:cs typeface="Arial" panose="020B0604020202020204" pitchFamily="34" charset="0"/>
              </a:rPr>
              <a:t>earthquakeUsing</a:t>
            </a:r>
            <a:r>
              <a:rPr lang="en-US" sz="1800" b="0" i="0" dirty="0">
                <a:solidFill>
                  <a:srgbClr val="000000"/>
                </a:solidFill>
                <a:effectLst/>
                <a:latin typeface="Arial" panose="020B0604020202020204" pitchFamily="34" charset="0"/>
                <a:cs typeface="Arial" panose="020B0604020202020204" pitchFamily="34" charset="0"/>
              </a:rPr>
              <a:t> SI value to provide higher-precision judgement of seismic intensity</a:t>
            </a:r>
          </a:p>
          <a:p>
            <a:pPr algn="l">
              <a:buFont typeface="Wingdings" panose="05000000000000000000" pitchFamily="2" charset="2"/>
              <a:buChar char="Ø"/>
            </a:pPr>
            <a:endParaRPr lang="en-US" sz="1800" b="0" i="0" dirty="0">
              <a:solidFill>
                <a:srgbClr val="000000"/>
              </a:solidFill>
              <a:effectLst/>
              <a:latin typeface="Arial" panose="020B0604020202020204" pitchFamily="34" charset="0"/>
              <a:cs typeface="Arial" panose="020B0604020202020204" pitchFamily="34" charset="0"/>
            </a:endParaRPr>
          </a:p>
          <a:p>
            <a:pPr algn="l">
              <a:buFont typeface="Wingdings" panose="05000000000000000000" pitchFamily="2" charset="2"/>
              <a:buChar char="Ø"/>
            </a:pPr>
            <a:r>
              <a:rPr lang="en-US" sz="1800" b="0" i="0" dirty="0">
                <a:solidFill>
                  <a:srgbClr val="000000"/>
                </a:solidFill>
                <a:effectLst/>
                <a:latin typeface="Arial" panose="020B0604020202020204" pitchFamily="34" charset="0"/>
                <a:cs typeface="Arial" panose="020B0604020202020204" pitchFamily="34" charset="0"/>
              </a:rPr>
              <a:t>Prolonged operation on battery power</a:t>
            </a:r>
          </a:p>
          <a:p>
            <a:pPr algn="l">
              <a:buFont typeface="Wingdings" panose="05000000000000000000" pitchFamily="2" charset="2"/>
              <a:buChar char="Ø"/>
            </a:pPr>
            <a:endParaRPr lang="en-US" sz="1800" b="0" i="0" dirty="0">
              <a:solidFill>
                <a:srgbClr val="000000"/>
              </a:solidFill>
              <a:effectLst/>
              <a:latin typeface="Arial" panose="020B0604020202020204" pitchFamily="34" charset="0"/>
              <a:cs typeface="Arial" panose="020B0604020202020204" pitchFamily="34" charset="0"/>
            </a:endParaRPr>
          </a:p>
          <a:p>
            <a:pPr algn="l">
              <a:buFont typeface="Wingdings" panose="05000000000000000000" pitchFamily="2" charset="2"/>
              <a:buChar char="Ø"/>
            </a:pPr>
            <a:r>
              <a:rPr lang="en-US" sz="1800" b="0" i="0" dirty="0">
                <a:solidFill>
                  <a:srgbClr val="000000"/>
                </a:solidFill>
                <a:effectLst/>
                <a:latin typeface="Arial" panose="020B0604020202020204" pitchFamily="34" charset="0"/>
                <a:cs typeface="Arial" panose="020B0604020202020204" pitchFamily="34" charset="0"/>
              </a:rPr>
              <a:t>I2C interface is able to obtain earthquake related information from the sensor with communication from external devices</a:t>
            </a:r>
          </a:p>
          <a:p>
            <a:pPr marL="0" indent="0">
              <a:buNone/>
            </a:pPr>
            <a:br>
              <a:rPr lang="en-US" b="0" dirty="0">
                <a:effectLst/>
              </a:rPr>
            </a:br>
            <a:br>
              <a:rPr lang="en-US" b="0" dirty="0">
                <a:effectLst/>
              </a:rPr>
            </a:br>
            <a:br>
              <a:rPr lang="en-US" b="0" dirty="0">
                <a:effectLst/>
              </a:rPr>
            </a:br>
            <a:endParaRPr lang="en-IN" dirty="0"/>
          </a:p>
        </p:txBody>
      </p:sp>
    </p:spTree>
    <p:extLst>
      <p:ext uri="{BB962C8B-B14F-4D97-AF65-F5344CB8AC3E}">
        <p14:creationId xmlns:p14="http://schemas.microsoft.com/office/powerpoint/2010/main" val="397870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490F17-FDD9-4D8C-A31B-8085F910EA29}"/>
              </a:ext>
            </a:extLst>
          </p:cNvPr>
          <p:cNvSpPr>
            <a:spLocks noGrp="1"/>
          </p:cNvSpPr>
          <p:nvPr>
            <p:ph idx="1"/>
          </p:nvPr>
        </p:nvSpPr>
        <p:spPr>
          <a:xfrm>
            <a:off x="0" y="0"/>
            <a:ext cx="9550400" cy="6041363"/>
          </a:xfrm>
        </p:spPr>
        <p:txBody>
          <a:bodyPr>
            <a:normAutofit/>
          </a:bodyPr>
          <a:lstStyle/>
          <a:p>
            <a:pPr marL="0" indent="0" rtl="0">
              <a:spcBef>
                <a:spcPts val="0"/>
              </a:spcBef>
              <a:spcAft>
                <a:spcPts val="1200"/>
              </a:spcAft>
              <a:buNone/>
            </a:pPr>
            <a:r>
              <a:rPr lang="en-IN" b="1" dirty="0">
                <a:solidFill>
                  <a:srgbClr val="595959"/>
                </a:solidFill>
                <a:latin typeface="Arial" panose="020B0604020202020204" pitchFamily="34" charset="0"/>
              </a:rPr>
              <a:t>ADS 1256</a:t>
            </a:r>
            <a:r>
              <a:rPr lang="en-IN" sz="1800" b="1" i="0" u="none" strike="noStrike" dirty="0">
                <a:solidFill>
                  <a:srgbClr val="595959"/>
                </a:solidFill>
                <a:effectLst/>
                <a:latin typeface="Arial" panose="020B0604020202020204" pitchFamily="34" charset="0"/>
              </a:rPr>
              <a:t> </a:t>
            </a:r>
            <a:r>
              <a:rPr lang="en-IN" sz="1800" b="0" i="0" u="none" strike="noStrike" dirty="0">
                <a:solidFill>
                  <a:srgbClr val="595959"/>
                </a:solidFill>
                <a:effectLst/>
                <a:latin typeface="Arial" panose="020B0604020202020204" pitchFamily="34" charset="0"/>
              </a:rPr>
              <a:t>-</a:t>
            </a:r>
            <a:endParaRPr lang="en-IN" b="0" dirty="0">
              <a:effectLst/>
            </a:endParaRPr>
          </a:p>
          <a:p>
            <a:pPr rtl="0">
              <a:spcBef>
                <a:spcPts val="0"/>
              </a:spcBef>
              <a:spcAft>
                <a:spcPts val="1200"/>
              </a:spcAft>
              <a:buFont typeface="Wingdings" panose="05000000000000000000" pitchFamily="2" charset="2"/>
              <a:buChar char="Ø"/>
            </a:pPr>
            <a:r>
              <a:rPr lang="en-US" sz="1800" b="0" i="0" u="none" strike="noStrike" dirty="0">
                <a:solidFill>
                  <a:srgbClr val="595959"/>
                </a:solidFill>
                <a:effectLst/>
                <a:latin typeface="Arial" panose="020B0604020202020204" pitchFamily="34" charset="0"/>
              </a:rPr>
              <a:t>The ADS1255 and ADS1256 are extremely low-noise,24-bit analog-to-digital (A/D) converters. They provide complete high-resolution measurement solutions for the most demanding applications.</a:t>
            </a:r>
            <a:endParaRPr lang="en-IN" sz="1800" b="0" i="0" u="none" strike="noStrike" dirty="0">
              <a:solidFill>
                <a:srgbClr val="595959"/>
              </a:solidFill>
              <a:effectLst/>
              <a:latin typeface="Arial" panose="020B0604020202020204" pitchFamily="34" charset="0"/>
            </a:endParaRPr>
          </a:p>
          <a:p>
            <a:pPr marL="0" indent="0" rtl="0">
              <a:spcBef>
                <a:spcPts val="0"/>
              </a:spcBef>
              <a:spcAft>
                <a:spcPts val="1200"/>
              </a:spcAft>
              <a:buNone/>
            </a:pPr>
            <a:endParaRPr lang="en-IN" b="0" dirty="0">
              <a:effectLst/>
            </a:endParaRPr>
          </a:p>
          <a:p>
            <a:pPr rtl="0">
              <a:spcBef>
                <a:spcPts val="0"/>
              </a:spcBef>
              <a:spcAft>
                <a:spcPts val="1200"/>
              </a:spcAft>
              <a:buFont typeface="Wingdings" panose="05000000000000000000" pitchFamily="2" charset="2"/>
              <a:buChar char="Ø"/>
            </a:pPr>
            <a:r>
              <a:rPr lang="en-US" sz="1800" b="0" i="0" u="none" strike="noStrike" dirty="0">
                <a:solidFill>
                  <a:srgbClr val="595959"/>
                </a:solidFill>
                <a:effectLst/>
                <a:latin typeface="Arial" panose="020B0604020202020204" pitchFamily="34" charset="0"/>
              </a:rPr>
              <a:t>The converter is comprised of a 4th-order, delta-sigma(ΔΣ) modulator followed by a programmable digital filter.</a:t>
            </a:r>
            <a:r>
              <a:rPr lang="en-IN" sz="1800" b="0" i="0" u="none" strike="noStrike" dirty="0">
                <a:solidFill>
                  <a:srgbClr val="595959"/>
                </a:solidFill>
                <a:effectLst/>
                <a:latin typeface="Arial" panose="020B0604020202020204" pitchFamily="34" charset="0"/>
              </a:rPr>
              <a:t> </a:t>
            </a:r>
          </a:p>
          <a:p>
            <a:pPr rtl="0">
              <a:spcBef>
                <a:spcPts val="0"/>
              </a:spcBef>
              <a:spcAft>
                <a:spcPts val="1200"/>
              </a:spcAft>
              <a:buFont typeface="Wingdings" panose="05000000000000000000" pitchFamily="2" charset="2"/>
              <a:buChar char="Ø"/>
            </a:pPr>
            <a:endParaRPr lang="en-IN" b="0" dirty="0">
              <a:effectLst/>
            </a:endParaRPr>
          </a:p>
          <a:p>
            <a:pPr rtl="0">
              <a:spcBef>
                <a:spcPts val="0"/>
              </a:spcBef>
              <a:spcAft>
                <a:spcPts val="1200"/>
              </a:spcAft>
              <a:buFont typeface="Wingdings" panose="05000000000000000000" pitchFamily="2" charset="2"/>
              <a:buChar char="Ø"/>
            </a:pPr>
            <a:r>
              <a:rPr lang="en-US" sz="1800" b="0" i="0" u="none" strike="noStrike" dirty="0">
                <a:solidFill>
                  <a:srgbClr val="595959"/>
                </a:solidFill>
                <a:effectLst/>
                <a:latin typeface="Arial" panose="020B0604020202020204" pitchFamily="34" charset="0"/>
              </a:rPr>
              <a:t> A flexible input multiplexer handles differential or single-ended signals and includes circuitry to verify the integrity of the external sensor connected to the inputs.</a:t>
            </a:r>
            <a:endParaRPr lang="en-IN" sz="1800" b="0" i="0" u="none" strike="noStrike" dirty="0">
              <a:solidFill>
                <a:srgbClr val="595959"/>
              </a:solidFill>
              <a:effectLst/>
              <a:latin typeface="Arial" panose="020B0604020202020204" pitchFamily="34" charset="0"/>
            </a:endParaRPr>
          </a:p>
          <a:p>
            <a:pPr marL="0" indent="0" rtl="0">
              <a:spcBef>
                <a:spcPts val="0"/>
              </a:spcBef>
              <a:spcAft>
                <a:spcPts val="1200"/>
              </a:spcAft>
              <a:buNone/>
            </a:pPr>
            <a:endParaRPr lang="en-IN" b="0" dirty="0">
              <a:effectLst/>
            </a:endParaRPr>
          </a:p>
          <a:p>
            <a:pPr rtl="0">
              <a:spcBef>
                <a:spcPts val="0"/>
              </a:spcBef>
              <a:spcAft>
                <a:spcPts val="1200"/>
              </a:spcAft>
              <a:buFont typeface="Wingdings" panose="05000000000000000000" pitchFamily="2" charset="2"/>
              <a:buChar char="Ø"/>
            </a:pPr>
            <a:r>
              <a:rPr lang="en-IN" sz="1800" b="0" i="0" u="none" strike="noStrike" dirty="0">
                <a:solidFill>
                  <a:srgbClr val="595959"/>
                </a:solidFill>
                <a:effectLst/>
                <a:latin typeface="Arial" panose="020B0604020202020204" pitchFamily="34" charset="0"/>
              </a:rPr>
              <a:t> </a:t>
            </a:r>
            <a:r>
              <a:rPr lang="en-US" sz="1800" b="0" i="0" u="none" strike="noStrike" dirty="0">
                <a:solidFill>
                  <a:srgbClr val="595959"/>
                </a:solidFill>
                <a:effectLst/>
                <a:latin typeface="Arial" panose="020B0604020202020204" pitchFamily="34" charset="0"/>
              </a:rPr>
              <a:t>Communication is handled over an SPI-compatible serial interface that can operate with a 2-wire connection.</a:t>
            </a:r>
            <a:endParaRPr lang="en-IN" sz="1800" b="0" i="0" u="none" strike="noStrike" dirty="0">
              <a:solidFill>
                <a:srgbClr val="595959"/>
              </a:solidFill>
              <a:effectLst/>
              <a:latin typeface="Arial" panose="020B0604020202020204" pitchFamily="34" charset="0"/>
            </a:endParaRPr>
          </a:p>
          <a:p>
            <a:pPr rtl="0">
              <a:spcBef>
                <a:spcPts val="0"/>
              </a:spcBef>
              <a:spcAft>
                <a:spcPts val="1200"/>
              </a:spcAft>
              <a:buFont typeface="Wingdings" panose="05000000000000000000" pitchFamily="2" charset="2"/>
              <a:buChar char="Ø"/>
            </a:pPr>
            <a:endParaRPr lang="en-IN" b="0" dirty="0">
              <a:effectLst/>
            </a:endParaRPr>
          </a:p>
          <a:p>
            <a:pPr rtl="0">
              <a:spcBef>
                <a:spcPts val="0"/>
              </a:spcBef>
              <a:spcAft>
                <a:spcPts val="1200"/>
              </a:spcAft>
              <a:buFont typeface="Wingdings" panose="05000000000000000000" pitchFamily="2" charset="2"/>
              <a:buChar char="Ø"/>
            </a:pPr>
            <a:r>
              <a:rPr lang="en-IN" sz="1800" b="0" i="0" u="none" strike="noStrike" dirty="0">
                <a:solidFill>
                  <a:srgbClr val="595959"/>
                </a:solidFill>
                <a:effectLst/>
                <a:latin typeface="Arial" panose="020B0604020202020204" pitchFamily="34" charset="0"/>
              </a:rPr>
              <a:t> </a:t>
            </a:r>
            <a:r>
              <a:rPr lang="en-US" sz="1800" b="0" i="0" u="none" strike="noStrike" dirty="0">
                <a:solidFill>
                  <a:srgbClr val="595959"/>
                </a:solidFill>
                <a:effectLst/>
                <a:latin typeface="Arial" panose="020B0604020202020204" pitchFamily="34" charset="0"/>
              </a:rPr>
              <a:t>APPLICATIONS-Scientific Instrumentation, Industrial Process ,Control Medical, Equipment Test and Measurement Weigh Scales</a:t>
            </a:r>
            <a:endParaRPr lang="en-IN" sz="1800" b="0" i="0" u="none" strike="noStrike" dirty="0">
              <a:solidFill>
                <a:srgbClr val="595959"/>
              </a:solidFill>
              <a:effectLst/>
              <a:latin typeface="Arial" panose="020B0604020202020204" pitchFamily="34" charset="0"/>
            </a:endParaRPr>
          </a:p>
          <a:p>
            <a:pPr rtl="0">
              <a:spcBef>
                <a:spcPts val="0"/>
              </a:spcBef>
              <a:spcAft>
                <a:spcPts val="1200"/>
              </a:spcAft>
              <a:buFont typeface="Wingdings" panose="05000000000000000000" pitchFamily="2" charset="2"/>
              <a:buChar char="Ø"/>
            </a:pPr>
            <a:endParaRPr lang="en-IN" b="0" dirty="0">
              <a:effectLst/>
            </a:endParaRPr>
          </a:p>
          <a:p>
            <a:pPr rtl="0">
              <a:spcBef>
                <a:spcPts val="0"/>
              </a:spcBef>
              <a:spcAft>
                <a:spcPts val="1200"/>
              </a:spcAft>
              <a:buFont typeface="Wingdings" panose="05000000000000000000" pitchFamily="2" charset="2"/>
              <a:buChar char="Ø"/>
            </a:pPr>
            <a:endParaRPr lang="en-IN" b="0" dirty="0">
              <a:effectLst/>
            </a:endParaRPr>
          </a:p>
          <a:p>
            <a:pPr marL="0" indent="0">
              <a:buNone/>
            </a:pPr>
            <a:endParaRPr lang="en-IN" dirty="0"/>
          </a:p>
        </p:txBody>
      </p:sp>
    </p:spTree>
    <p:extLst>
      <p:ext uri="{BB962C8B-B14F-4D97-AF65-F5344CB8AC3E}">
        <p14:creationId xmlns:p14="http://schemas.microsoft.com/office/powerpoint/2010/main" val="962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F26C0B-1D22-4A31-A535-0441AD750E9E}"/>
              </a:ext>
            </a:extLst>
          </p:cNvPr>
          <p:cNvSpPr>
            <a:spLocks noGrp="1"/>
          </p:cNvSpPr>
          <p:nvPr>
            <p:ph idx="1"/>
          </p:nvPr>
        </p:nvSpPr>
        <p:spPr>
          <a:xfrm>
            <a:off x="0" y="0"/>
            <a:ext cx="9698182" cy="6857999"/>
          </a:xfrm>
        </p:spPr>
        <p:txBody>
          <a:bodyPr>
            <a:normAutofit fontScale="92500"/>
          </a:bodyPr>
          <a:lstStyle/>
          <a:p>
            <a:pPr marL="0" indent="0" rtl="0">
              <a:spcBef>
                <a:spcPts val="0"/>
              </a:spcBef>
              <a:spcAft>
                <a:spcPts val="0"/>
              </a:spcAft>
              <a:buNone/>
            </a:pPr>
            <a:r>
              <a:rPr lang="en-IN" sz="2000" b="1" i="0" u="none" strike="noStrike" dirty="0">
                <a:solidFill>
                  <a:srgbClr val="000000"/>
                </a:solidFill>
                <a:effectLst/>
                <a:latin typeface="Arial" panose="020B0604020202020204" pitchFamily="34" charset="0"/>
              </a:rPr>
              <a:t>STEVAL-AETkt1V2</a:t>
            </a:r>
            <a:endParaRPr lang="en-IN" sz="2000" b="1" dirty="0">
              <a:effectLst/>
            </a:endParaRPr>
          </a:p>
          <a:p>
            <a:pPr marL="0" indent="0" rtl="0">
              <a:spcBef>
                <a:spcPts val="0"/>
              </a:spcBef>
              <a:spcAft>
                <a:spcPts val="0"/>
              </a:spcAft>
              <a:buNone/>
            </a:pPr>
            <a:endParaRPr lang="en-IN" b="0" dirty="0">
              <a:effectLst/>
            </a:endParaRPr>
          </a:p>
          <a:p>
            <a:pPr rtl="0">
              <a:spcBef>
                <a:spcPts val="0"/>
              </a:spcBef>
              <a:spcAft>
                <a:spcPts val="0"/>
              </a:spcAft>
              <a:buFont typeface="Wingdings" panose="05000000000000000000" pitchFamily="2" charset="2"/>
              <a:buChar char="Ø"/>
            </a:pPr>
            <a:r>
              <a:rPr lang="en-IN" sz="2400" dirty="0"/>
              <a:t>This is a current amplifier. We need current amplifier because the output given by d7s sensors is very small and we need to amplify it.</a:t>
            </a:r>
            <a:br>
              <a:rPr lang="en-IN" b="0" dirty="0">
                <a:effectLst/>
              </a:rPr>
            </a:br>
            <a:endParaRPr lang="en-IN" b="0" dirty="0">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Wide common mode voltage range: -20 to 70 V </a:t>
            </a:r>
          </a:p>
          <a:p>
            <a:pPr rtl="0">
              <a:spcBef>
                <a:spcPts val="0"/>
              </a:spcBef>
              <a:spcAft>
                <a:spcPts val="0"/>
              </a:spcAft>
              <a:buFont typeface="Wingdings" panose="05000000000000000000" pitchFamily="2" charset="2"/>
              <a:buChar char="Ø"/>
            </a:pPr>
            <a:endParaRPr lang="en-IN" sz="2400" b="0" dirty="0">
              <a:solidFill>
                <a:schemeClr val="tx1"/>
              </a:solidFill>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Offset voltage: ±200 </a:t>
            </a:r>
            <a:r>
              <a:rPr lang="el-GR" sz="2400" b="0" i="0" u="none" strike="noStrike" dirty="0">
                <a:solidFill>
                  <a:schemeClr val="tx1"/>
                </a:solidFill>
                <a:effectLst/>
                <a:latin typeface="Arial" panose="020B0604020202020204" pitchFamily="34" charset="0"/>
              </a:rPr>
              <a:t>μ</a:t>
            </a:r>
            <a:r>
              <a:rPr lang="en-IN" sz="2400" b="0" i="0" u="none" strike="noStrike" dirty="0">
                <a:solidFill>
                  <a:schemeClr val="tx1"/>
                </a:solidFill>
                <a:effectLst/>
                <a:latin typeface="Arial" panose="020B0604020202020204" pitchFamily="34" charset="0"/>
              </a:rPr>
              <a:t>V max. </a:t>
            </a:r>
          </a:p>
          <a:p>
            <a:pPr rtl="0">
              <a:spcBef>
                <a:spcPts val="0"/>
              </a:spcBef>
              <a:spcAft>
                <a:spcPts val="0"/>
              </a:spcAft>
              <a:buFont typeface="Wingdings" panose="05000000000000000000" pitchFamily="2" charset="2"/>
              <a:buChar char="Ø"/>
            </a:pPr>
            <a:endParaRPr lang="en-IN" sz="2400" b="0" dirty="0">
              <a:solidFill>
                <a:schemeClr val="tx1"/>
              </a:solidFill>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 2.7 to 5.5 V supply voltage </a:t>
            </a:r>
          </a:p>
          <a:p>
            <a:pPr marL="0" indent="0" rtl="0">
              <a:spcBef>
                <a:spcPts val="0"/>
              </a:spcBef>
              <a:spcAft>
                <a:spcPts val="0"/>
              </a:spcAft>
              <a:buNone/>
            </a:pPr>
            <a:endParaRPr lang="en-IN" sz="2400" b="0" dirty="0">
              <a:solidFill>
                <a:schemeClr val="tx1"/>
              </a:solidFill>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 Quiescent current: 20 </a:t>
            </a:r>
            <a:r>
              <a:rPr lang="el-GR" sz="2400" b="0" i="0" u="none" strike="noStrike" dirty="0">
                <a:solidFill>
                  <a:schemeClr val="tx1"/>
                </a:solidFill>
                <a:effectLst/>
                <a:latin typeface="Arial" panose="020B0604020202020204" pitchFamily="34" charset="0"/>
              </a:rPr>
              <a:t>μ</a:t>
            </a:r>
            <a:r>
              <a:rPr lang="en-IN" sz="2400" b="0" i="0" u="none" strike="noStrike" dirty="0">
                <a:solidFill>
                  <a:schemeClr val="tx1"/>
                </a:solidFill>
                <a:effectLst/>
                <a:latin typeface="Arial" panose="020B0604020202020204" pitchFamily="34" charset="0"/>
              </a:rPr>
              <a:t>A in Shutdown mode </a:t>
            </a:r>
          </a:p>
          <a:p>
            <a:pPr rtl="0">
              <a:spcBef>
                <a:spcPts val="0"/>
              </a:spcBef>
              <a:spcAft>
                <a:spcPts val="0"/>
              </a:spcAft>
              <a:buFont typeface="Wingdings" panose="05000000000000000000" pitchFamily="2" charset="2"/>
              <a:buChar char="Ø"/>
            </a:pPr>
            <a:endParaRPr lang="en-IN" sz="2400" b="0" dirty="0">
              <a:solidFill>
                <a:schemeClr val="tx1"/>
              </a:solidFill>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 Temperature range: -40 to 125°C </a:t>
            </a:r>
          </a:p>
          <a:p>
            <a:pPr marL="0" indent="0" rtl="0">
              <a:spcBef>
                <a:spcPts val="0"/>
              </a:spcBef>
              <a:spcAft>
                <a:spcPts val="0"/>
              </a:spcAft>
              <a:buNone/>
            </a:pPr>
            <a:endParaRPr lang="en-IN" sz="2400" b="0" dirty="0">
              <a:solidFill>
                <a:schemeClr val="tx1"/>
              </a:solidFill>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 SO8 and MiniSO8 package</a:t>
            </a:r>
          </a:p>
          <a:p>
            <a:pPr marL="0" indent="0" rtl="0">
              <a:spcBef>
                <a:spcPts val="0"/>
              </a:spcBef>
              <a:spcAft>
                <a:spcPts val="0"/>
              </a:spcAft>
              <a:buNone/>
            </a:pPr>
            <a:r>
              <a:rPr lang="en-IN" sz="2400" b="0" i="0" u="none" strike="noStrike" dirty="0">
                <a:solidFill>
                  <a:schemeClr val="tx1"/>
                </a:solidFill>
                <a:effectLst/>
                <a:latin typeface="Arial" panose="020B0604020202020204" pitchFamily="34" charset="0"/>
              </a:rPr>
              <a:t> </a:t>
            </a:r>
            <a:endParaRPr lang="en-IN" sz="2400" b="0" dirty="0">
              <a:solidFill>
                <a:schemeClr val="tx1"/>
              </a:solidFill>
              <a:effectLst/>
            </a:endParaRPr>
          </a:p>
          <a:p>
            <a:pPr rtl="0">
              <a:spcBef>
                <a:spcPts val="0"/>
              </a:spcBef>
              <a:spcAft>
                <a:spcPts val="0"/>
              </a:spcAft>
              <a:buFont typeface="Wingdings" panose="05000000000000000000" pitchFamily="2" charset="2"/>
              <a:buChar char="Ø"/>
            </a:pPr>
            <a:r>
              <a:rPr lang="en-IN" sz="2400" b="0" i="0" u="none" strike="noStrike" dirty="0">
                <a:solidFill>
                  <a:schemeClr val="tx1"/>
                </a:solidFill>
                <a:effectLst/>
                <a:latin typeface="Arial" panose="020B0604020202020204" pitchFamily="34" charset="0"/>
              </a:rPr>
              <a:t> RoHS compliant </a:t>
            </a:r>
            <a:r>
              <a:rPr lang="en-IN" sz="1000" b="0" i="0" u="none" strike="noStrike" dirty="0">
                <a:solidFill>
                  <a:schemeClr val="tx1"/>
                </a:solidFill>
                <a:effectLst/>
                <a:latin typeface="Arial" panose="020B0604020202020204" pitchFamily="34" charset="0"/>
              </a:rPr>
              <a:t>(</a:t>
            </a:r>
            <a:r>
              <a:rPr lang="en-US" sz="1000" b="1" i="0" dirty="0">
                <a:solidFill>
                  <a:schemeClr val="tx1"/>
                </a:solidFill>
                <a:effectLst/>
                <a:latin typeface="arial" panose="020B0604020202020204" pitchFamily="34" charset="0"/>
              </a:rPr>
              <a:t>Restriction of Certain Hazardous Substances</a:t>
            </a:r>
            <a:r>
              <a:rPr lang="en-US" sz="1000" b="1" i="0" dirty="0">
                <a:solidFill>
                  <a:srgbClr val="BDC1C6"/>
                </a:solidFill>
                <a:effectLst/>
                <a:latin typeface="arial" panose="020B0604020202020204" pitchFamily="34" charset="0"/>
              </a:rPr>
              <a:t>)</a:t>
            </a:r>
            <a:endParaRPr lang="en-IN" sz="1000" b="0" dirty="0">
              <a:solidFill>
                <a:schemeClr val="tx1"/>
              </a:solidFill>
              <a:effectLst/>
            </a:endParaRPr>
          </a:p>
          <a:p>
            <a:pPr marL="0" indent="0">
              <a:buNone/>
            </a:pPr>
            <a:br>
              <a:rPr lang="en-IN" b="0" dirty="0">
                <a:effectLst/>
              </a:rPr>
            </a:br>
            <a:br>
              <a:rPr lang="en-IN" b="0" dirty="0">
                <a:effectLst/>
              </a:rPr>
            </a:br>
            <a:endParaRPr lang="en-IN" dirty="0"/>
          </a:p>
        </p:txBody>
      </p:sp>
    </p:spTree>
    <p:extLst>
      <p:ext uri="{BB962C8B-B14F-4D97-AF65-F5344CB8AC3E}">
        <p14:creationId xmlns:p14="http://schemas.microsoft.com/office/powerpoint/2010/main" val="26289327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797</TotalTime>
  <Words>1307</Words>
  <Application>Microsoft Office PowerPoint</Application>
  <PresentationFormat>Widescreen</PresentationFormat>
  <Paragraphs>146</Paragraphs>
  <Slides>24</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vt:lpstr>
      <vt:lpstr>Calibri</vt:lpstr>
      <vt:lpstr>New times roman</vt:lpstr>
      <vt:lpstr>Times New Roman</vt:lpstr>
      <vt:lpstr>Trebuchet MS</vt:lpstr>
      <vt:lpstr>Wingdings</vt:lpstr>
      <vt:lpstr>Wingdings 3</vt:lpstr>
      <vt:lpstr>Facet</vt:lpstr>
      <vt:lpstr>PowerPoint Presentation</vt:lpstr>
      <vt:lpstr>PowerPoint Presentation</vt:lpstr>
      <vt:lpstr>INTRODUCTION</vt:lpstr>
      <vt:lpstr>PROBLEM STATEMENT</vt:lpstr>
      <vt:lpstr>PowerPoint Presentation</vt:lpstr>
      <vt:lpstr>AIM AND OBJECTIVES  </vt:lpstr>
      <vt:lpstr>Components selection</vt:lpstr>
      <vt:lpstr>PowerPoint Presentation</vt:lpstr>
      <vt:lpstr>PowerPoint Presentation</vt:lpstr>
      <vt:lpstr>PowerPoint Presentation</vt:lpstr>
      <vt:lpstr>PowerPoint Presentation</vt:lpstr>
      <vt:lpstr>Technical Specifications</vt:lpstr>
      <vt:lpstr>BLOCK DIAGRAM</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Prajwal Joshi</dc:creator>
  <cp:lastModifiedBy>Tirth Bhavesh Shah</cp:lastModifiedBy>
  <cp:revision>12</cp:revision>
  <dcterms:created xsi:type="dcterms:W3CDTF">2021-10-26T14:50:30Z</dcterms:created>
  <dcterms:modified xsi:type="dcterms:W3CDTF">2024-09-21T00:22:54Z</dcterms:modified>
</cp:coreProperties>
</file>